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3" r:id="rId8"/>
    <p:sldId id="264" r:id="rId9"/>
    <p:sldId id="265" r:id="rId10"/>
    <p:sldId id="266" r:id="rId11"/>
    <p:sldId id="267" r:id="rId12"/>
    <p:sldId id="268" r:id="rId13"/>
    <p:sldId id="294" r:id="rId14"/>
    <p:sldId id="290" r:id="rId15"/>
    <p:sldId id="291" r:id="rId16"/>
    <p:sldId id="269" r:id="rId17"/>
    <p:sldId id="292" r:id="rId18"/>
    <p:sldId id="293" r:id="rId19"/>
    <p:sldId id="270" r:id="rId20"/>
    <p:sldId id="271" r:id="rId21"/>
    <p:sldId id="272" r:id="rId22"/>
    <p:sldId id="273" r:id="rId23"/>
    <p:sldId id="274" r:id="rId24"/>
    <p:sldId id="275" r:id="rId25"/>
    <p:sldId id="289" r:id="rId26"/>
    <p:sldId id="276" r:id="rId27"/>
    <p:sldId id="277" r:id="rId28"/>
    <p:sldId id="287" r:id="rId29"/>
    <p:sldId id="278" r:id="rId30"/>
    <p:sldId id="279" r:id="rId31"/>
    <p:sldId id="280" r:id="rId32"/>
    <p:sldId id="288" r:id="rId33"/>
    <p:sldId id="281" r:id="rId34"/>
    <p:sldId id="282" r:id="rId35"/>
    <p:sldId id="283" r:id="rId36"/>
    <p:sldId id="284" r:id="rId37"/>
    <p:sldId id="285" r:id="rId38"/>
    <p:sldId id="286" r:id="rId39"/>
  </p:sldIdLst>
  <p:sldSz cx="18288000" cy="10287000"/>
  <p:notesSz cx="6858000" cy="9144000"/>
  <p:embeddedFontLst>
    <p:embeddedFont>
      <p:font typeface="Aileron Heavy" pitchFamily="2" charset="77"/>
      <p:regular r:id="rId40"/>
      <p:bold r:id="rId41"/>
    </p:embeddedFont>
    <p:embeddedFont>
      <p:font typeface="Aileron Regular" pitchFamily="2" charset="77"/>
      <p:regular r:id="rId42"/>
    </p:embeddedFont>
    <p:embeddedFont>
      <p:font typeface="Aileron Regular Bold" pitchFamily="2" charset="77"/>
      <p:regular r:id="rId43"/>
      <p:bold r:id="rId44"/>
    </p:embeddedFont>
    <p:embeddedFont>
      <p:font typeface="Alegreya Bold" pitchFamily="2" charset="0"/>
      <p:regular r:id="rId45"/>
      <p:bold r:id="rId46"/>
    </p:embeddedFont>
    <p:embeddedFont>
      <p:font typeface="Alegreya Bold Bold" pitchFamily="2" charset="0"/>
      <p:regular r:id="rId47"/>
      <p:bold r:id="rId48"/>
    </p:embeddedFont>
    <p:embeddedFont>
      <p:font typeface="Alegreya Bold Bold Italics" pitchFamily="2" charset="0"/>
      <p:regular r:id="rId49"/>
      <p:bold r:id="rId50"/>
      <p:italic r:id="rId51"/>
      <p:boldItalic r:id="rId52"/>
    </p:embeddedFont>
    <p:embeddedFont>
      <p:font typeface="Calibri" panose="020F0502020204030204" pitchFamily="34" charset="0"/>
      <p:regular r:id="rId53"/>
      <p:bold r:id="rId54"/>
      <p:italic r:id="rId55"/>
      <p:boldItalic r:id="rId56"/>
    </p:embeddedFont>
    <p:embeddedFont>
      <p:font typeface="Calibri (MS)" panose="020F0502020204030204" pitchFamily="34" charset="0"/>
      <p:regular r:id="rId57"/>
    </p:embeddedFont>
    <p:embeddedFont>
      <p:font typeface="Calibri (MS) Bold" panose="020F0702030404030204" pitchFamily="34" charset="0"/>
      <p:regular r:id="rId58"/>
      <p:bold r:id="rId59"/>
    </p:embeddedFont>
    <p:embeddedFont>
      <p:font typeface="Calibri (MS) Bold Italics" panose="020F07020304040A0204" pitchFamily="34" charset="0"/>
      <p:regular r:id="rId60"/>
      <p:bold r:id="rId61"/>
      <p:italic r:id="rId62"/>
      <p:boldItalic r:id="rId63"/>
    </p:embeddedFont>
    <p:embeddedFont>
      <p:font typeface="HK Grotesk Bold" pitchFamily="2" charset="77"/>
      <p:regular r:id="rId64"/>
      <p:bold r:id="rId65"/>
    </p:embeddedFont>
    <p:embeddedFont>
      <p:font typeface="HK Grotesk Medium" pitchFamily="2" charset="77"/>
      <p:regular r:id="rId66"/>
    </p:embeddedFont>
    <p:embeddedFont>
      <p:font typeface="Jimmy Script" pitchFamily="2" charset="77"/>
      <p:regular r:id="rId6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42" autoAdjust="0"/>
    <p:restoredTop sz="94604" autoAdjust="0"/>
  </p:normalViewPr>
  <p:slideViewPr>
    <p:cSldViewPr>
      <p:cViewPr varScale="1">
        <p:scale>
          <a:sx n="62" d="100"/>
          <a:sy n="62" d="100"/>
        </p:scale>
        <p:origin x="216" y="64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font" Target="fonts/font3.fntdata"/><Relationship Id="rId47" Type="http://schemas.openxmlformats.org/officeDocument/2006/relationships/font" Target="fonts/font8.fntdata"/><Relationship Id="rId63" Type="http://schemas.openxmlformats.org/officeDocument/2006/relationships/font" Target="fonts/font24.fntdata"/><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1.fntdata"/><Relationship Id="rId45" Type="http://schemas.openxmlformats.org/officeDocument/2006/relationships/font" Target="fonts/font6.fntdata"/><Relationship Id="rId53" Type="http://schemas.openxmlformats.org/officeDocument/2006/relationships/font" Target="fonts/font14.fntdata"/><Relationship Id="rId58" Type="http://schemas.openxmlformats.org/officeDocument/2006/relationships/font" Target="fonts/font19.fntdata"/><Relationship Id="rId66" Type="http://schemas.openxmlformats.org/officeDocument/2006/relationships/font" Target="fonts/font27.fntdata"/><Relationship Id="rId5" Type="http://schemas.openxmlformats.org/officeDocument/2006/relationships/slide" Target="slides/slide4.xml"/><Relationship Id="rId61" Type="http://schemas.openxmlformats.org/officeDocument/2006/relationships/font" Target="fonts/font22.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4.fntdata"/><Relationship Id="rId48" Type="http://schemas.openxmlformats.org/officeDocument/2006/relationships/font" Target="fonts/font9.fntdata"/><Relationship Id="rId56" Type="http://schemas.openxmlformats.org/officeDocument/2006/relationships/font" Target="fonts/font17.fntdata"/><Relationship Id="rId64" Type="http://schemas.openxmlformats.org/officeDocument/2006/relationships/font" Target="fonts/font25.fntdata"/><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font" Target="fonts/font12.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7.fntdata"/><Relationship Id="rId59" Type="http://schemas.openxmlformats.org/officeDocument/2006/relationships/font" Target="fonts/font20.fntdata"/><Relationship Id="rId67" Type="http://schemas.openxmlformats.org/officeDocument/2006/relationships/font" Target="fonts/font28.fntdata"/><Relationship Id="rId20" Type="http://schemas.openxmlformats.org/officeDocument/2006/relationships/slide" Target="slides/slide19.xml"/><Relationship Id="rId41" Type="http://schemas.openxmlformats.org/officeDocument/2006/relationships/font" Target="fonts/font2.fntdata"/><Relationship Id="rId54" Type="http://schemas.openxmlformats.org/officeDocument/2006/relationships/font" Target="fonts/font15.fntdata"/><Relationship Id="rId62" Type="http://schemas.openxmlformats.org/officeDocument/2006/relationships/font" Target="fonts/font23.fntdata"/><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0.fntdata"/><Relationship Id="rId57" Type="http://schemas.openxmlformats.org/officeDocument/2006/relationships/font" Target="fonts/font18.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5.fntdata"/><Relationship Id="rId52" Type="http://schemas.openxmlformats.org/officeDocument/2006/relationships/font" Target="fonts/font13.fntdata"/><Relationship Id="rId60" Type="http://schemas.openxmlformats.org/officeDocument/2006/relationships/font" Target="fonts/font21.fntdata"/><Relationship Id="rId65" Type="http://schemas.openxmlformats.org/officeDocument/2006/relationships/font" Target="fonts/font26.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font" Target="fonts/font11.fntdata"/><Relationship Id="rId55" Type="http://schemas.openxmlformats.org/officeDocument/2006/relationships/font" Target="fonts/font16.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5/15/23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5/15/23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5/15/23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5/15/23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5/15/23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5/15/23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5/15/23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5/15/23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5/15/23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5/15/23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5/15/23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5/15/23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gif"/><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hyperlink" Target="https://www.irejournals.com/formatedpaper/1702692.pdf" TargetMode="External"/><Relationship Id="rId2" Type="http://schemas.openxmlformats.org/officeDocument/2006/relationships/hyperlink" Target="https://www.sciencedirect.com/science/article/pii/S1877050920316355" TargetMode="External"/><Relationship Id="rId1" Type="http://schemas.openxmlformats.org/officeDocument/2006/relationships/slideLayout" Target="../slideLayouts/slideLayout7.xml"/><Relationship Id="rId6" Type="http://schemas.openxmlformats.org/officeDocument/2006/relationships/hyperlink" Target="https://www.kaggle.com/datasets/austinreese/usa-housing-listings" TargetMode="External"/><Relationship Id="rId5" Type="http://schemas.openxmlformats.org/officeDocument/2006/relationships/hyperlink" Target="https://medium.com/codex/house-price-prediction-with-machine-learning-in-python-cf9df744f7ff" TargetMode="External"/><Relationship Id="rId4" Type="http://schemas.openxmlformats.org/officeDocument/2006/relationships/hyperlink" Target="https://ieeexplore.ieee.org/document/9725552/"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9.jpe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75000"/>
          </a:blip>
          <a:srcRect l="2603" t="19122" r="952"/>
          <a:stretch>
            <a:fillRect/>
          </a:stretch>
        </p:blipFill>
        <p:spPr>
          <a:xfrm>
            <a:off x="4503741" y="2637885"/>
            <a:ext cx="13339727" cy="7460082"/>
          </a:xfrm>
          <a:prstGeom prst="rect">
            <a:avLst/>
          </a:prstGeom>
        </p:spPr>
      </p:pic>
      <p:sp>
        <p:nvSpPr>
          <p:cNvPr id="3" name="TextBox 3"/>
          <p:cNvSpPr txBox="1"/>
          <p:nvPr/>
        </p:nvSpPr>
        <p:spPr>
          <a:xfrm>
            <a:off x="357218" y="460592"/>
            <a:ext cx="9063274" cy="2177293"/>
          </a:xfrm>
          <a:prstGeom prst="rect">
            <a:avLst/>
          </a:prstGeom>
        </p:spPr>
        <p:txBody>
          <a:bodyPr lIns="0" tIns="0" rIns="0" bIns="0" rtlCol="0" anchor="t">
            <a:spAutoFit/>
          </a:bodyPr>
          <a:lstStyle/>
          <a:p>
            <a:pPr>
              <a:lnSpc>
                <a:spcPts val="8470"/>
              </a:lnSpc>
            </a:pPr>
            <a:r>
              <a:rPr lang="en-US" sz="8470">
                <a:solidFill>
                  <a:srgbClr val="5A60F1"/>
                </a:solidFill>
                <a:latin typeface="Alegreya Bold Bold"/>
              </a:rPr>
              <a:t>HOUSE PRICE PREDICTION </a:t>
            </a:r>
          </a:p>
        </p:txBody>
      </p:sp>
      <p:sp>
        <p:nvSpPr>
          <p:cNvPr id="4" name="TextBox 4"/>
          <p:cNvSpPr txBox="1"/>
          <p:nvPr/>
        </p:nvSpPr>
        <p:spPr>
          <a:xfrm>
            <a:off x="357218" y="1583865"/>
            <a:ext cx="8293045" cy="4050724"/>
          </a:xfrm>
          <a:prstGeom prst="rect">
            <a:avLst/>
          </a:prstGeom>
        </p:spPr>
        <p:txBody>
          <a:bodyPr lIns="0" tIns="0" rIns="0" bIns="0" rtlCol="0" anchor="t">
            <a:spAutoFit/>
          </a:bodyPr>
          <a:lstStyle/>
          <a:p>
            <a:pPr>
              <a:lnSpc>
                <a:spcPts val="4609"/>
              </a:lnSpc>
            </a:pPr>
            <a:endParaRPr/>
          </a:p>
          <a:p>
            <a:pPr>
              <a:lnSpc>
                <a:spcPts val="4609"/>
              </a:lnSpc>
            </a:pPr>
            <a:endParaRPr/>
          </a:p>
          <a:p>
            <a:pPr>
              <a:lnSpc>
                <a:spcPts val="4609"/>
              </a:lnSpc>
            </a:pPr>
            <a:r>
              <a:rPr lang="en-US" sz="3545">
                <a:solidFill>
                  <a:srgbClr val="191919"/>
                </a:solidFill>
                <a:latin typeface="Alegreya Bold"/>
              </a:rPr>
              <a:t>Team 12</a:t>
            </a:r>
          </a:p>
          <a:p>
            <a:pPr>
              <a:lnSpc>
                <a:spcPts val="4609"/>
              </a:lnSpc>
            </a:pPr>
            <a:r>
              <a:rPr lang="en-US" sz="3545">
                <a:solidFill>
                  <a:srgbClr val="191919"/>
                </a:solidFill>
                <a:latin typeface="Alegreya Bold"/>
              </a:rPr>
              <a:t>JANHVI SHAH</a:t>
            </a:r>
          </a:p>
          <a:p>
            <a:pPr>
              <a:lnSpc>
                <a:spcPts val="4609"/>
              </a:lnSpc>
            </a:pPr>
            <a:r>
              <a:rPr lang="en-US" sz="3545">
                <a:solidFill>
                  <a:srgbClr val="191919"/>
                </a:solidFill>
                <a:latin typeface="Alegreya Bold"/>
              </a:rPr>
              <a:t>(002783375)</a:t>
            </a:r>
          </a:p>
          <a:p>
            <a:pPr>
              <a:lnSpc>
                <a:spcPts val="4609"/>
              </a:lnSpc>
            </a:pPr>
            <a:r>
              <a:rPr lang="en-US" sz="3545">
                <a:solidFill>
                  <a:srgbClr val="191919"/>
                </a:solidFill>
                <a:latin typeface="Alegreya Bold"/>
              </a:rPr>
              <a:t>RUTUJA GHATE</a:t>
            </a:r>
          </a:p>
          <a:p>
            <a:pPr>
              <a:lnSpc>
                <a:spcPts val="4609"/>
              </a:lnSpc>
            </a:pPr>
            <a:r>
              <a:rPr lang="en-US" sz="3545">
                <a:solidFill>
                  <a:srgbClr val="191919"/>
                </a:solidFill>
                <a:latin typeface="Alegreya Bold"/>
              </a:rPr>
              <a:t>(002749465)</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5E17EB"/>
        </a:solidFill>
        <a:effectLst/>
      </p:bgPr>
    </p:bg>
    <p:spTree>
      <p:nvGrpSpPr>
        <p:cNvPr id="1" name=""/>
        <p:cNvGrpSpPr/>
        <p:nvPr/>
      </p:nvGrpSpPr>
      <p:grpSpPr>
        <a:xfrm>
          <a:off x="0" y="0"/>
          <a:ext cx="0" cy="0"/>
          <a:chOff x="0" y="0"/>
          <a:chExt cx="0" cy="0"/>
        </a:xfrm>
      </p:grpSpPr>
      <p:sp>
        <p:nvSpPr>
          <p:cNvPr id="2" name="TextBox 2"/>
          <p:cNvSpPr txBox="1"/>
          <p:nvPr/>
        </p:nvSpPr>
        <p:spPr>
          <a:xfrm>
            <a:off x="2281533" y="3823921"/>
            <a:ext cx="14819771" cy="3267351"/>
          </a:xfrm>
          <a:prstGeom prst="rect">
            <a:avLst/>
          </a:prstGeom>
        </p:spPr>
        <p:txBody>
          <a:bodyPr lIns="0" tIns="0" rIns="0" bIns="0" rtlCol="0" anchor="t">
            <a:spAutoFit/>
          </a:bodyPr>
          <a:lstStyle/>
          <a:p>
            <a:pPr algn="ctr">
              <a:lnSpc>
                <a:spcPts val="12999"/>
              </a:lnSpc>
            </a:pPr>
            <a:r>
              <a:rPr lang="en-US" sz="9999">
                <a:solidFill>
                  <a:srgbClr val="FFFFFF"/>
                </a:solidFill>
                <a:latin typeface="Alegreya Bold Bold Italics"/>
              </a:rPr>
              <a:t>Explanatory Data Analysis</a:t>
            </a:r>
          </a:p>
          <a:p>
            <a:pPr>
              <a:lnSpc>
                <a:spcPts val="6443"/>
              </a:lnSpc>
            </a:pPr>
            <a:r>
              <a:rPr lang="en-US" sz="4956">
                <a:solidFill>
                  <a:srgbClr val="FFFFFF"/>
                </a:solidFill>
                <a:latin typeface="Calibri (MS) Bold Italics"/>
              </a:rPr>
              <a:t>      </a:t>
            </a:r>
          </a:p>
          <a:p>
            <a:pPr marL="0" lvl="0" indent="0" algn="ctr">
              <a:lnSpc>
                <a:spcPts val="6443"/>
              </a:lnSpc>
            </a:pPr>
            <a:endParaRPr lang="en-US" sz="4956">
              <a:solidFill>
                <a:srgbClr val="FFFFFF"/>
              </a:solidFill>
              <a:latin typeface="Calibri (MS) Bold Italics"/>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1855229" y="3504358"/>
            <a:ext cx="14577543" cy="6327320"/>
          </a:xfrm>
          <a:prstGeom prst="rect">
            <a:avLst/>
          </a:prstGeom>
        </p:spPr>
      </p:pic>
      <p:grpSp>
        <p:nvGrpSpPr>
          <p:cNvPr id="3" name="Group 3"/>
          <p:cNvGrpSpPr/>
          <p:nvPr/>
        </p:nvGrpSpPr>
        <p:grpSpPr>
          <a:xfrm>
            <a:off x="1028700" y="823134"/>
            <a:ext cx="15404071" cy="2512482"/>
            <a:chOff x="0" y="0"/>
            <a:chExt cx="20538762" cy="3349976"/>
          </a:xfrm>
        </p:grpSpPr>
        <p:sp>
          <p:nvSpPr>
            <p:cNvPr id="4" name="TextBox 4"/>
            <p:cNvSpPr txBox="1"/>
            <p:nvPr/>
          </p:nvSpPr>
          <p:spPr>
            <a:xfrm>
              <a:off x="0" y="-85725"/>
              <a:ext cx="20538762" cy="2808158"/>
            </a:xfrm>
            <a:prstGeom prst="rect">
              <a:avLst/>
            </a:prstGeom>
          </p:spPr>
          <p:txBody>
            <a:bodyPr lIns="0" tIns="0" rIns="0" bIns="0" rtlCol="0" anchor="t">
              <a:spAutoFit/>
            </a:bodyPr>
            <a:lstStyle/>
            <a:p>
              <a:pPr algn="ctr">
                <a:lnSpc>
                  <a:spcPts val="11439"/>
                </a:lnSpc>
              </a:pPr>
              <a:r>
                <a:rPr lang="en-US" sz="8799">
                  <a:solidFill>
                    <a:srgbClr val="5A60F1"/>
                  </a:solidFill>
                  <a:latin typeface="Alegreya Bold Bold Italics"/>
                </a:rPr>
                <a:t>Exploratory Data Analysis</a:t>
              </a:r>
            </a:p>
            <a:p>
              <a:pPr marL="0" lvl="0" indent="0" algn="ctr">
                <a:lnSpc>
                  <a:spcPts val="5398"/>
                </a:lnSpc>
              </a:pPr>
              <a:r>
                <a:rPr lang="en-US" sz="4152">
                  <a:solidFill>
                    <a:srgbClr val="000000"/>
                  </a:solidFill>
                  <a:latin typeface="Calibri (MS)"/>
                </a:rPr>
                <a:t>       Visualize the distribution of numerical features </a:t>
              </a:r>
            </a:p>
          </p:txBody>
        </p:sp>
        <p:sp>
          <p:nvSpPr>
            <p:cNvPr id="5" name="TextBox 5"/>
            <p:cNvSpPr txBox="1"/>
            <p:nvPr/>
          </p:nvSpPr>
          <p:spPr>
            <a:xfrm>
              <a:off x="0" y="2913054"/>
              <a:ext cx="20538762" cy="436922"/>
            </a:xfrm>
            <a:prstGeom prst="rect">
              <a:avLst/>
            </a:prstGeom>
          </p:spPr>
          <p:txBody>
            <a:bodyPr lIns="0" tIns="0" rIns="0" bIns="0" rtlCol="0" anchor="t">
              <a:spAutoFit/>
            </a:bodyPr>
            <a:lstStyle/>
            <a:p>
              <a:pPr marL="0" lvl="0" indent="0">
                <a:lnSpc>
                  <a:spcPts val="2783"/>
                </a:lnSpc>
              </a:pPr>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463857" y="3074450"/>
            <a:ext cx="17402415" cy="5775426"/>
          </a:xfrm>
          <a:prstGeom prst="rect">
            <a:avLst/>
          </a:prstGeom>
        </p:spPr>
      </p:pic>
      <p:grpSp>
        <p:nvGrpSpPr>
          <p:cNvPr id="3" name="Group 3"/>
          <p:cNvGrpSpPr/>
          <p:nvPr/>
        </p:nvGrpSpPr>
        <p:grpSpPr>
          <a:xfrm>
            <a:off x="1343794" y="625786"/>
            <a:ext cx="14809951" cy="3800271"/>
            <a:chOff x="0" y="0"/>
            <a:chExt cx="19746602" cy="5067028"/>
          </a:xfrm>
        </p:grpSpPr>
        <p:sp>
          <p:nvSpPr>
            <p:cNvPr id="4" name="TextBox 4"/>
            <p:cNvSpPr txBox="1"/>
            <p:nvPr/>
          </p:nvSpPr>
          <p:spPr>
            <a:xfrm>
              <a:off x="0" y="-85725"/>
              <a:ext cx="19746602" cy="4549414"/>
            </a:xfrm>
            <a:prstGeom prst="rect">
              <a:avLst/>
            </a:prstGeom>
          </p:spPr>
          <p:txBody>
            <a:bodyPr lIns="0" tIns="0" rIns="0" bIns="0" rtlCol="0" anchor="t">
              <a:spAutoFit/>
            </a:bodyPr>
            <a:lstStyle/>
            <a:p>
              <a:pPr algn="ctr">
                <a:lnSpc>
                  <a:spcPts val="11439"/>
                </a:lnSpc>
              </a:pPr>
              <a:r>
                <a:rPr lang="en-US" sz="8799" dirty="0">
                  <a:solidFill>
                    <a:srgbClr val="5A60F1"/>
                  </a:solidFill>
                  <a:latin typeface="Alegreya Bold Bold Italics"/>
                </a:rPr>
                <a:t>Discrete  Features </a:t>
              </a:r>
            </a:p>
            <a:p>
              <a:pPr algn="ctr">
                <a:lnSpc>
                  <a:spcPts val="5320"/>
                </a:lnSpc>
              </a:pPr>
              <a:r>
                <a:rPr lang="en-US" sz="4092" dirty="0">
                  <a:solidFill>
                    <a:srgbClr val="000000"/>
                  </a:solidFill>
                  <a:latin typeface="Calibri (MS)"/>
                </a:rPr>
                <a:t> Relationship between discrete features and price</a:t>
              </a:r>
            </a:p>
            <a:p>
              <a:pPr>
                <a:lnSpc>
                  <a:spcPts val="5190"/>
                </a:lnSpc>
              </a:pPr>
              <a:endParaRPr lang="en-US" sz="4092" dirty="0">
                <a:solidFill>
                  <a:srgbClr val="000000"/>
                </a:solidFill>
                <a:latin typeface="Calibri (MS)"/>
              </a:endParaRPr>
            </a:p>
            <a:p>
              <a:pPr marL="0" lvl="0" indent="0" algn="ctr">
                <a:lnSpc>
                  <a:spcPts val="5190"/>
                </a:lnSpc>
              </a:pPr>
              <a:endParaRPr lang="en-US" sz="4092" dirty="0">
                <a:solidFill>
                  <a:srgbClr val="000000"/>
                </a:solidFill>
                <a:latin typeface="Calibri (MS)"/>
              </a:endParaRPr>
            </a:p>
          </p:txBody>
        </p:sp>
        <p:sp>
          <p:nvSpPr>
            <p:cNvPr id="5" name="TextBox 5"/>
            <p:cNvSpPr txBox="1"/>
            <p:nvPr/>
          </p:nvSpPr>
          <p:spPr>
            <a:xfrm>
              <a:off x="0" y="4645489"/>
              <a:ext cx="19746602" cy="421540"/>
            </a:xfrm>
            <a:prstGeom prst="rect">
              <a:avLst/>
            </a:prstGeom>
          </p:spPr>
          <p:txBody>
            <a:bodyPr lIns="0" tIns="0" rIns="0" bIns="0" rtlCol="0" anchor="t">
              <a:spAutoFit/>
            </a:bodyPr>
            <a:lstStyle/>
            <a:p>
              <a:pPr marL="0" lvl="0" indent="0">
                <a:lnSpc>
                  <a:spcPts val="2676"/>
                </a:lnSpc>
              </a:pPr>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557B6CE-8C5A-C9DE-4BCD-D31AEF62B531}"/>
              </a:ext>
            </a:extLst>
          </p:cNvPr>
          <p:cNvPicPr>
            <a:picLocks noChangeAspect="1"/>
          </p:cNvPicPr>
          <p:nvPr/>
        </p:nvPicPr>
        <p:blipFill>
          <a:blip r:embed="rId2"/>
          <a:stretch>
            <a:fillRect/>
          </a:stretch>
        </p:blipFill>
        <p:spPr>
          <a:xfrm>
            <a:off x="990600" y="2324100"/>
            <a:ext cx="16306800" cy="6629400"/>
          </a:xfrm>
          <a:prstGeom prst="rect">
            <a:avLst/>
          </a:prstGeom>
        </p:spPr>
      </p:pic>
    </p:spTree>
    <p:extLst>
      <p:ext uri="{BB962C8B-B14F-4D97-AF65-F5344CB8AC3E}">
        <p14:creationId xmlns:p14="http://schemas.microsoft.com/office/powerpoint/2010/main" val="5082060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6296423-4DD2-9663-0A65-D45643C5525A}"/>
              </a:ext>
            </a:extLst>
          </p:cNvPr>
          <p:cNvPicPr>
            <a:picLocks noChangeAspect="1"/>
          </p:cNvPicPr>
          <p:nvPr/>
        </p:nvPicPr>
        <p:blipFill>
          <a:blip r:embed="rId2"/>
          <a:stretch>
            <a:fillRect/>
          </a:stretch>
        </p:blipFill>
        <p:spPr>
          <a:xfrm>
            <a:off x="571500" y="2476500"/>
            <a:ext cx="17145000" cy="7010400"/>
          </a:xfrm>
          <a:prstGeom prst="rect">
            <a:avLst/>
          </a:prstGeom>
        </p:spPr>
      </p:pic>
      <p:sp>
        <p:nvSpPr>
          <p:cNvPr id="4" name="TextBox 3">
            <a:extLst>
              <a:ext uri="{FF2B5EF4-FFF2-40B4-BE49-F238E27FC236}">
                <a16:creationId xmlns:a16="http://schemas.microsoft.com/office/drawing/2014/main" id="{16E64B43-DF75-0E9B-718B-4188B8357FEE}"/>
              </a:ext>
            </a:extLst>
          </p:cNvPr>
          <p:cNvSpPr txBox="1"/>
          <p:nvPr/>
        </p:nvSpPr>
        <p:spPr>
          <a:xfrm>
            <a:off x="4572000" y="0"/>
            <a:ext cx="9144000" cy="3461845"/>
          </a:xfrm>
          <a:prstGeom prst="rect">
            <a:avLst/>
          </a:prstGeom>
          <a:noFill/>
        </p:spPr>
        <p:txBody>
          <a:bodyPr wrap="square">
            <a:spAutoFit/>
          </a:bodyPr>
          <a:lstStyle/>
          <a:p>
            <a:pPr algn="ctr">
              <a:lnSpc>
                <a:spcPts val="11439"/>
              </a:lnSpc>
            </a:pPr>
            <a:r>
              <a:rPr lang="en-US" sz="4400" dirty="0">
                <a:solidFill>
                  <a:srgbClr val="5A60F1"/>
                </a:solidFill>
                <a:latin typeface="Alegreya Bold Bold Italics"/>
              </a:rPr>
              <a:t>Discrete  Features-2 </a:t>
            </a:r>
          </a:p>
          <a:p>
            <a:pPr algn="ctr">
              <a:lnSpc>
                <a:spcPts val="5320"/>
              </a:lnSpc>
            </a:pPr>
            <a:r>
              <a:rPr lang="en-US" sz="1800" dirty="0">
                <a:solidFill>
                  <a:srgbClr val="000000"/>
                </a:solidFill>
                <a:latin typeface="Calibri (MS)"/>
              </a:rPr>
              <a:t> Relationship between discrete features and price</a:t>
            </a:r>
          </a:p>
          <a:p>
            <a:pPr>
              <a:lnSpc>
                <a:spcPts val="5190"/>
              </a:lnSpc>
            </a:pPr>
            <a:endParaRPr lang="en-US" sz="1800" dirty="0">
              <a:solidFill>
                <a:srgbClr val="000000"/>
              </a:solidFill>
              <a:latin typeface="Calibri (MS)"/>
            </a:endParaRPr>
          </a:p>
          <a:p>
            <a:pPr marL="0" lvl="0" indent="0" algn="ctr">
              <a:lnSpc>
                <a:spcPts val="5190"/>
              </a:lnSpc>
            </a:pPr>
            <a:endParaRPr lang="en-US" sz="1800" dirty="0">
              <a:solidFill>
                <a:srgbClr val="000000"/>
              </a:solidFill>
              <a:latin typeface="Calibri (MS)"/>
            </a:endParaRPr>
          </a:p>
        </p:txBody>
      </p:sp>
    </p:spTree>
    <p:extLst>
      <p:ext uri="{BB962C8B-B14F-4D97-AF65-F5344CB8AC3E}">
        <p14:creationId xmlns:p14="http://schemas.microsoft.com/office/powerpoint/2010/main" val="22132565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CD51411-5D43-2362-054F-D2A9D1C1B032}"/>
              </a:ext>
            </a:extLst>
          </p:cNvPr>
          <p:cNvPicPr>
            <a:picLocks noChangeAspect="1"/>
          </p:cNvPicPr>
          <p:nvPr/>
        </p:nvPicPr>
        <p:blipFill>
          <a:blip r:embed="rId2"/>
          <a:stretch>
            <a:fillRect/>
          </a:stretch>
        </p:blipFill>
        <p:spPr>
          <a:xfrm>
            <a:off x="990600" y="2705100"/>
            <a:ext cx="16992600" cy="6858000"/>
          </a:xfrm>
          <a:prstGeom prst="rect">
            <a:avLst/>
          </a:prstGeom>
        </p:spPr>
      </p:pic>
      <p:sp>
        <p:nvSpPr>
          <p:cNvPr id="4" name="TextBox 3">
            <a:extLst>
              <a:ext uri="{FF2B5EF4-FFF2-40B4-BE49-F238E27FC236}">
                <a16:creationId xmlns:a16="http://schemas.microsoft.com/office/drawing/2014/main" id="{35EBBAE2-5DF4-87D5-4075-3DD2A74B3950}"/>
              </a:ext>
            </a:extLst>
          </p:cNvPr>
          <p:cNvSpPr txBox="1"/>
          <p:nvPr/>
        </p:nvSpPr>
        <p:spPr>
          <a:xfrm>
            <a:off x="4572000" y="266700"/>
            <a:ext cx="10591800" cy="2794996"/>
          </a:xfrm>
          <a:prstGeom prst="rect">
            <a:avLst/>
          </a:prstGeom>
          <a:noFill/>
        </p:spPr>
        <p:txBody>
          <a:bodyPr wrap="square">
            <a:spAutoFit/>
          </a:bodyPr>
          <a:lstStyle/>
          <a:p>
            <a:pPr algn="ctr">
              <a:lnSpc>
                <a:spcPts val="11439"/>
              </a:lnSpc>
            </a:pPr>
            <a:r>
              <a:rPr lang="en-US" sz="8800" dirty="0">
                <a:solidFill>
                  <a:srgbClr val="5A60F1"/>
                </a:solidFill>
                <a:latin typeface="Alegreya Bold Bold Italics"/>
              </a:rPr>
              <a:t>Continuous  Features </a:t>
            </a:r>
          </a:p>
          <a:p>
            <a:pPr algn="ctr">
              <a:lnSpc>
                <a:spcPts val="5320"/>
              </a:lnSpc>
            </a:pPr>
            <a:r>
              <a:rPr lang="en-US" sz="1800" dirty="0">
                <a:solidFill>
                  <a:srgbClr val="000000"/>
                </a:solidFill>
                <a:latin typeface="Calibri (MS)"/>
              </a:rPr>
              <a:t> Relationship between </a:t>
            </a:r>
            <a:r>
              <a:rPr lang="en-US" dirty="0">
                <a:solidFill>
                  <a:srgbClr val="000000"/>
                </a:solidFill>
                <a:latin typeface="Calibri (MS)"/>
              </a:rPr>
              <a:t>continuous</a:t>
            </a:r>
            <a:r>
              <a:rPr lang="en-US" sz="1800" dirty="0">
                <a:solidFill>
                  <a:srgbClr val="000000"/>
                </a:solidFill>
                <a:latin typeface="Calibri (MS)"/>
              </a:rPr>
              <a:t> features and price</a:t>
            </a:r>
          </a:p>
          <a:p>
            <a:pPr>
              <a:lnSpc>
                <a:spcPts val="5190"/>
              </a:lnSpc>
            </a:pPr>
            <a:endParaRPr lang="en-US" sz="1800" dirty="0">
              <a:solidFill>
                <a:srgbClr val="000000"/>
              </a:solidFill>
              <a:latin typeface="Calibri (MS)"/>
            </a:endParaRPr>
          </a:p>
        </p:txBody>
      </p:sp>
    </p:spTree>
    <p:extLst>
      <p:ext uri="{BB962C8B-B14F-4D97-AF65-F5344CB8AC3E}">
        <p14:creationId xmlns:p14="http://schemas.microsoft.com/office/powerpoint/2010/main" val="21409457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10562" r="6035" b="4033"/>
          <a:stretch>
            <a:fillRect/>
          </a:stretch>
        </p:blipFill>
        <p:spPr>
          <a:xfrm>
            <a:off x="228600" y="2754830"/>
            <a:ext cx="17754600" cy="6801026"/>
          </a:xfrm>
          <a:prstGeom prst="rect">
            <a:avLst/>
          </a:prstGeom>
        </p:spPr>
      </p:pic>
      <p:grpSp>
        <p:nvGrpSpPr>
          <p:cNvPr id="3" name="Group 3"/>
          <p:cNvGrpSpPr/>
          <p:nvPr/>
        </p:nvGrpSpPr>
        <p:grpSpPr>
          <a:xfrm>
            <a:off x="1264797" y="515465"/>
            <a:ext cx="15066694" cy="3151936"/>
            <a:chOff x="0" y="0"/>
            <a:chExt cx="20088926" cy="4202582"/>
          </a:xfrm>
        </p:grpSpPr>
        <p:sp>
          <p:nvSpPr>
            <p:cNvPr id="4" name="TextBox 4"/>
            <p:cNvSpPr txBox="1"/>
            <p:nvPr/>
          </p:nvSpPr>
          <p:spPr>
            <a:xfrm>
              <a:off x="0" y="-85725"/>
              <a:ext cx="20088926" cy="3684967"/>
            </a:xfrm>
            <a:prstGeom prst="rect">
              <a:avLst/>
            </a:prstGeom>
          </p:spPr>
          <p:txBody>
            <a:bodyPr lIns="0" tIns="0" rIns="0" bIns="0" rtlCol="0" anchor="t">
              <a:spAutoFit/>
            </a:bodyPr>
            <a:lstStyle/>
            <a:p>
              <a:pPr algn="ctr">
                <a:lnSpc>
                  <a:spcPts val="11439"/>
                </a:lnSpc>
              </a:pPr>
              <a:r>
                <a:rPr lang="en-US" sz="8799">
                  <a:solidFill>
                    <a:srgbClr val="5A60F1"/>
                  </a:solidFill>
                  <a:latin typeface="Alegreya Bold Bold Italics"/>
                </a:rPr>
                <a:t> Categorial Features </a:t>
              </a:r>
            </a:p>
            <a:p>
              <a:pPr>
                <a:lnSpc>
                  <a:spcPts val="5320"/>
                </a:lnSpc>
              </a:pPr>
              <a:r>
                <a:rPr lang="en-US" sz="4092">
                  <a:solidFill>
                    <a:srgbClr val="191919"/>
                  </a:solidFill>
                  <a:latin typeface="Calibri (MS) Bold Italics"/>
                </a:rPr>
                <a:t>            </a:t>
              </a:r>
              <a:r>
                <a:rPr lang="en-US" sz="4092">
                  <a:solidFill>
                    <a:srgbClr val="191919"/>
                  </a:solidFill>
                  <a:latin typeface="Calibri (MS)"/>
                </a:rPr>
                <a:t>Comparative Analysis of House Prices Across Different States</a:t>
              </a:r>
            </a:p>
            <a:p>
              <a:pPr marL="0" lvl="0" indent="0" algn="ctr">
                <a:lnSpc>
                  <a:spcPts val="5320"/>
                </a:lnSpc>
              </a:pPr>
              <a:endParaRPr lang="en-US" sz="4092">
                <a:solidFill>
                  <a:srgbClr val="191919"/>
                </a:solidFill>
                <a:latin typeface="Calibri (MS)"/>
              </a:endParaRPr>
            </a:p>
          </p:txBody>
        </p:sp>
        <p:sp>
          <p:nvSpPr>
            <p:cNvPr id="5" name="TextBox 5"/>
            <p:cNvSpPr txBox="1"/>
            <p:nvPr/>
          </p:nvSpPr>
          <p:spPr>
            <a:xfrm>
              <a:off x="0" y="3781042"/>
              <a:ext cx="20088926" cy="421540"/>
            </a:xfrm>
            <a:prstGeom prst="rect">
              <a:avLst/>
            </a:prstGeom>
          </p:spPr>
          <p:txBody>
            <a:bodyPr lIns="0" tIns="0" rIns="0" bIns="0" rtlCol="0" anchor="t">
              <a:spAutoFit/>
            </a:bodyPr>
            <a:lstStyle/>
            <a:p>
              <a:pPr marL="0" lvl="0" indent="0">
                <a:lnSpc>
                  <a:spcPts val="2676"/>
                </a:lnSpc>
              </a:pPr>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6C1E6FA-2804-64BC-DF45-32EE1F311695}"/>
              </a:ext>
            </a:extLst>
          </p:cNvPr>
          <p:cNvPicPr>
            <a:picLocks noChangeAspect="1"/>
          </p:cNvPicPr>
          <p:nvPr/>
        </p:nvPicPr>
        <p:blipFill>
          <a:blip r:embed="rId2"/>
          <a:stretch>
            <a:fillRect/>
          </a:stretch>
        </p:blipFill>
        <p:spPr>
          <a:xfrm>
            <a:off x="1752600" y="2781300"/>
            <a:ext cx="15392400" cy="6541310"/>
          </a:xfrm>
          <a:prstGeom prst="rect">
            <a:avLst/>
          </a:prstGeom>
        </p:spPr>
      </p:pic>
    </p:spTree>
    <p:extLst>
      <p:ext uri="{BB962C8B-B14F-4D97-AF65-F5344CB8AC3E}">
        <p14:creationId xmlns:p14="http://schemas.microsoft.com/office/powerpoint/2010/main" val="37236677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0E3F3DA-D378-CA5D-907C-560E6772C85E}"/>
              </a:ext>
            </a:extLst>
          </p:cNvPr>
          <p:cNvPicPr>
            <a:picLocks noChangeAspect="1"/>
          </p:cNvPicPr>
          <p:nvPr/>
        </p:nvPicPr>
        <p:blipFill>
          <a:blip r:embed="rId2"/>
          <a:stretch>
            <a:fillRect/>
          </a:stretch>
        </p:blipFill>
        <p:spPr>
          <a:xfrm>
            <a:off x="1219200" y="2781300"/>
            <a:ext cx="16383000" cy="6259191"/>
          </a:xfrm>
          <a:prstGeom prst="rect">
            <a:avLst/>
          </a:prstGeom>
        </p:spPr>
      </p:pic>
    </p:spTree>
    <p:extLst>
      <p:ext uri="{BB962C8B-B14F-4D97-AF65-F5344CB8AC3E}">
        <p14:creationId xmlns:p14="http://schemas.microsoft.com/office/powerpoint/2010/main" val="15709779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5E17EB"/>
        </a:solidFill>
        <a:effectLst/>
      </p:bgPr>
    </p:bg>
    <p:spTree>
      <p:nvGrpSpPr>
        <p:cNvPr id="1" name=""/>
        <p:cNvGrpSpPr/>
        <p:nvPr/>
      </p:nvGrpSpPr>
      <p:grpSpPr>
        <a:xfrm>
          <a:off x="0" y="0"/>
          <a:ext cx="0" cy="0"/>
          <a:chOff x="0" y="0"/>
          <a:chExt cx="0" cy="0"/>
        </a:xfrm>
      </p:grpSpPr>
      <p:sp>
        <p:nvSpPr>
          <p:cNvPr id="2" name="TextBox 2"/>
          <p:cNvSpPr txBox="1"/>
          <p:nvPr/>
        </p:nvSpPr>
        <p:spPr>
          <a:xfrm>
            <a:off x="2281533" y="3000008"/>
            <a:ext cx="14819771" cy="4915176"/>
          </a:xfrm>
          <a:prstGeom prst="rect">
            <a:avLst/>
          </a:prstGeom>
        </p:spPr>
        <p:txBody>
          <a:bodyPr lIns="0" tIns="0" rIns="0" bIns="0" rtlCol="0" anchor="t">
            <a:spAutoFit/>
          </a:bodyPr>
          <a:lstStyle/>
          <a:p>
            <a:pPr algn="ctr">
              <a:lnSpc>
                <a:spcPts val="12999"/>
              </a:lnSpc>
            </a:pPr>
            <a:r>
              <a:rPr lang="en-US" sz="9999">
                <a:solidFill>
                  <a:srgbClr val="FFFFFF"/>
                </a:solidFill>
                <a:latin typeface="Alegreya Bold Bold Italics"/>
              </a:rPr>
              <a:t>Implementation And Model Evaluation</a:t>
            </a:r>
          </a:p>
          <a:p>
            <a:pPr>
              <a:lnSpc>
                <a:spcPts val="6443"/>
              </a:lnSpc>
            </a:pPr>
            <a:r>
              <a:rPr lang="en-US" sz="4956">
                <a:solidFill>
                  <a:srgbClr val="FFFFFF"/>
                </a:solidFill>
                <a:latin typeface="Calibri (MS) Bold Italics"/>
              </a:rPr>
              <a:t>      </a:t>
            </a:r>
          </a:p>
          <a:p>
            <a:pPr marL="0" lvl="0" indent="0" algn="ctr">
              <a:lnSpc>
                <a:spcPts val="6443"/>
              </a:lnSpc>
            </a:pPr>
            <a:endParaRPr lang="en-US" sz="4956">
              <a:solidFill>
                <a:srgbClr val="FFFFFF"/>
              </a:solidFill>
              <a:latin typeface="Calibri (MS) Bold Italics"/>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rot="5400000">
            <a:off x="4091749" y="5217721"/>
            <a:ext cx="10444968" cy="0"/>
          </a:xfrm>
          <a:prstGeom prst="line">
            <a:avLst/>
          </a:prstGeom>
          <a:ln w="9525" cap="rnd">
            <a:solidFill>
              <a:srgbClr val="191919"/>
            </a:solidFill>
            <a:prstDash val="solid"/>
            <a:headEnd type="none" w="sm" len="sm"/>
            <a:tailEnd type="oval" w="lg" len="lg"/>
          </a:ln>
        </p:spPr>
      </p:sp>
      <p:pic>
        <p:nvPicPr>
          <p:cNvPr id="3" name="Picture 3"/>
          <p:cNvPicPr>
            <a:picLocks noChangeAspect="1"/>
          </p:cNvPicPr>
          <p:nvPr/>
        </p:nvPicPr>
        <p:blipFill>
          <a:blip r:embed="rId2"/>
          <a:srcRect/>
          <a:stretch>
            <a:fillRect/>
          </a:stretch>
        </p:blipFill>
        <p:spPr>
          <a:xfrm rot="-4485119">
            <a:off x="7261764" y="1405899"/>
            <a:ext cx="1319174" cy="1243336"/>
          </a:xfrm>
          <a:prstGeom prst="rect">
            <a:avLst/>
          </a:prstGeom>
        </p:spPr>
      </p:pic>
      <p:sp>
        <p:nvSpPr>
          <p:cNvPr id="4" name="TextBox 4"/>
          <p:cNvSpPr txBox="1"/>
          <p:nvPr/>
        </p:nvSpPr>
        <p:spPr>
          <a:xfrm>
            <a:off x="1028700" y="1768365"/>
            <a:ext cx="5004322" cy="1176020"/>
          </a:xfrm>
          <a:prstGeom prst="rect">
            <a:avLst/>
          </a:prstGeom>
        </p:spPr>
        <p:txBody>
          <a:bodyPr lIns="0" tIns="0" rIns="0" bIns="0" rtlCol="0" anchor="t">
            <a:spAutoFit/>
          </a:bodyPr>
          <a:lstStyle/>
          <a:p>
            <a:pPr>
              <a:lnSpc>
                <a:spcPts val="8800"/>
              </a:lnSpc>
            </a:pPr>
            <a:r>
              <a:rPr lang="en-US" sz="8800">
                <a:solidFill>
                  <a:srgbClr val="5A60F1"/>
                </a:solidFill>
                <a:latin typeface="Alegreya Bold Bold Italics"/>
              </a:rPr>
              <a:t>Contents</a:t>
            </a:r>
          </a:p>
        </p:txBody>
      </p:sp>
      <p:grpSp>
        <p:nvGrpSpPr>
          <p:cNvPr id="5" name="Group 5"/>
          <p:cNvGrpSpPr/>
          <p:nvPr/>
        </p:nvGrpSpPr>
        <p:grpSpPr>
          <a:xfrm>
            <a:off x="8836048" y="1282308"/>
            <a:ext cx="946844" cy="946844"/>
            <a:chOff x="0" y="0"/>
            <a:chExt cx="1262459" cy="1262459"/>
          </a:xfrm>
        </p:grpSpPr>
        <p:pic>
          <p:nvPicPr>
            <p:cNvPr id="6" name="Picture 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0" y="0"/>
              <a:ext cx="1262459" cy="1262459"/>
            </a:xfrm>
            <a:prstGeom prst="rect">
              <a:avLst/>
            </a:prstGeom>
          </p:spPr>
        </p:pic>
        <p:sp>
          <p:nvSpPr>
            <p:cNvPr id="7" name="TextBox 7"/>
            <p:cNvSpPr txBox="1"/>
            <p:nvPr/>
          </p:nvSpPr>
          <p:spPr>
            <a:xfrm>
              <a:off x="260513" y="321561"/>
              <a:ext cx="741434" cy="587939"/>
            </a:xfrm>
            <a:prstGeom prst="rect">
              <a:avLst/>
            </a:prstGeom>
          </p:spPr>
          <p:txBody>
            <a:bodyPr lIns="0" tIns="0" rIns="0" bIns="0" rtlCol="0" anchor="t">
              <a:spAutoFit/>
            </a:bodyPr>
            <a:lstStyle/>
            <a:p>
              <a:pPr algn="ctr">
                <a:lnSpc>
                  <a:spcPts val="3640"/>
                </a:lnSpc>
              </a:pPr>
              <a:r>
                <a:rPr lang="en-US" sz="2800" spc="282">
                  <a:solidFill>
                    <a:srgbClr val="FFFFFF"/>
                  </a:solidFill>
                  <a:latin typeface="HK Grotesk Medium"/>
                </a:rPr>
                <a:t>1</a:t>
              </a:r>
            </a:p>
          </p:txBody>
        </p:sp>
      </p:grpSp>
      <p:grpSp>
        <p:nvGrpSpPr>
          <p:cNvPr id="8" name="Group 8"/>
          <p:cNvGrpSpPr/>
          <p:nvPr/>
        </p:nvGrpSpPr>
        <p:grpSpPr>
          <a:xfrm>
            <a:off x="8836048" y="3058681"/>
            <a:ext cx="946844" cy="946844"/>
            <a:chOff x="0" y="0"/>
            <a:chExt cx="1262459" cy="1262459"/>
          </a:xfrm>
        </p:grpSpPr>
        <p:pic>
          <p:nvPicPr>
            <p:cNvPr id="9" name="Picture 9"/>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5400000">
              <a:off x="0" y="0"/>
              <a:ext cx="1262459" cy="1262459"/>
            </a:xfrm>
            <a:prstGeom prst="rect">
              <a:avLst/>
            </a:prstGeom>
          </p:spPr>
        </p:pic>
        <p:sp>
          <p:nvSpPr>
            <p:cNvPr id="10" name="TextBox 10"/>
            <p:cNvSpPr txBox="1"/>
            <p:nvPr/>
          </p:nvSpPr>
          <p:spPr>
            <a:xfrm>
              <a:off x="260513" y="321561"/>
              <a:ext cx="741434" cy="587939"/>
            </a:xfrm>
            <a:prstGeom prst="rect">
              <a:avLst/>
            </a:prstGeom>
          </p:spPr>
          <p:txBody>
            <a:bodyPr lIns="0" tIns="0" rIns="0" bIns="0" rtlCol="0" anchor="t">
              <a:spAutoFit/>
            </a:bodyPr>
            <a:lstStyle/>
            <a:p>
              <a:pPr algn="ctr">
                <a:lnSpc>
                  <a:spcPts val="3640"/>
                </a:lnSpc>
              </a:pPr>
              <a:r>
                <a:rPr lang="en-US" sz="2800" spc="282">
                  <a:solidFill>
                    <a:srgbClr val="FFFFFF"/>
                  </a:solidFill>
                  <a:latin typeface="HK Grotesk Medium"/>
                </a:rPr>
                <a:t>2</a:t>
              </a:r>
            </a:p>
          </p:txBody>
        </p:sp>
      </p:grpSp>
      <p:grpSp>
        <p:nvGrpSpPr>
          <p:cNvPr id="11" name="Group 11"/>
          <p:cNvGrpSpPr/>
          <p:nvPr/>
        </p:nvGrpSpPr>
        <p:grpSpPr>
          <a:xfrm>
            <a:off x="8836048" y="4825439"/>
            <a:ext cx="946844" cy="946844"/>
            <a:chOff x="0" y="0"/>
            <a:chExt cx="1262459" cy="1262459"/>
          </a:xfrm>
        </p:grpSpPr>
        <p:pic>
          <p:nvPicPr>
            <p:cNvPr id="12" name="Picture 12"/>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5400000">
              <a:off x="0" y="0"/>
              <a:ext cx="1262459" cy="1262459"/>
            </a:xfrm>
            <a:prstGeom prst="rect">
              <a:avLst/>
            </a:prstGeom>
          </p:spPr>
        </p:pic>
        <p:sp>
          <p:nvSpPr>
            <p:cNvPr id="13" name="TextBox 13"/>
            <p:cNvSpPr txBox="1"/>
            <p:nvPr/>
          </p:nvSpPr>
          <p:spPr>
            <a:xfrm>
              <a:off x="260513" y="321561"/>
              <a:ext cx="741434" cy="587939"/>
            </a:xfrm>
            <a:prstGeom prst="rect">
              <a:avLst/>
            </a:prstGeom>
          </p:spPr>
          <p:txBody>
            <a:bodyPr lIns="0" tIns="0" rIns="0" bIns="0" rtlCol="0" anchor="t">
              <a:spAutoFit/>
            </a:bodyPr>
            <a:lstStyle/>
            <a:p>
              <a:pPr algn="ctr">
                <a:lnSpc>
                  <a:spcPts val="3640"/>
                </a:lnSpc>
              </a:pPr>
              <a:r>
                <a:rPr lang="en-US" sz="2800" spc="282">
                  <a:solidFill>
                    <a:srgbClr val="FFFFFF"/>
                  </a:solidFill>
                  <a:latin typeface="HK Grotesk Medium"/>
                </a:rPr>
                <a:t>3</a:t>
              </a:r>
            </a:p>
          </p:txBody>
        </p:sp>
      </p:grpSp>
      <p:grpSp>
        <p:nvGrpSpPr>
          <p:cNvPr id="14" name="Group 14"/>
          <p:cNvGrpSpPr/>
          <p:nvPr/>
        </p:nvGrpSpPr>
        <p:grpSpPr>
          <a:xfrm>
            <a:off x="8836048" y="6538432"/>
            <a:ext cx="946844" cy="946844"/>
            <a:chOff x="0" y="0"/>
            <a:chExt cx="1262459" cy="1262459"/>
          </a:xfrm>
        </p:grpSpPr>
        <p:pic>
          <p:nvPicPr>
            <p:cNvPr id="15" name="Picture 15"/>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5400000">
              <a:off x="0" y="0"/>
              <a:ext cx="1262459" cy="1262459"/>
            </a:xfrm>
            <a:prstGeom prst="rect">
              <a:avLst/>
            </a:prstGeom>
          </p:spPr>
        </p:pic>
        <p:sp>
          <p:nvSpPr>
            <p:cNvPr id="16" name="TextBox 16"/>
            <p:cNvSpPr txBox="1"/>
            <p:nvPr/>
          </p:nvSpPr>
          <p:spPr>
            <a:xfrm>
              <a:off x="260513" y="321561"/>
              <a:ext cx="741434" cy="587939"/>
            </a:xfrm>
            <a:prstGeom prst="rect">
              <a:avLst/>
            </a:prstGeom>
          </p:spPr>
          <p:txBody>
            <a:bodyPr lIns="0" tIns="0" rIns="0" bIns="0" rtlCol="0" anchor="t">
              <a:spAutoFit/>
            </a:bodyPr>
            <a:lstStyle/>
            <a:p>
              <a:pPr algn="ctr">
                <a:lnSpc>
                  <a:spcPts val="3640"/>
                </a:lnSpc>
              </a:pPr>
              <a:r>
                <a:rPr lang="en-US" sz="2800" spc="282">
                  <a:solidFill>
                    <a:srgbClr val="FFFFFF"/>
                  </a:solidFill>
                  <a:latin typeface="HK Grotesk Medium"/>
                </a:rPr>
                <a:t>4</a:t>
              </a:r>
            </a:p>
          </p:txBody>
        </p:sp>
      </p:grpSp>
      <p:grpSp>
        <p:nvGrpSpPr>
          <p:cNvPr id="17" name="Group 17"/>
          <p:cNvGrpSpPr/>
          <p:nvPr/>
        </p:nvGrpSpPr>
        <p:grpSpPr>
          <a:xfrm>
            <a:off x="8836048" y="8204095"/>
            <a:ext cx="946844" cy="946844"/>
            <a:chOff x="0" y="0"/>
            <a:chExt cx="1262459" cy="1262459"/>
          </a:xfrm>
        </p:grpSpPr>
        <p:pic>
          <p:nvPicPr>
            <p:cNvPr id="18" name="Picture 18"/>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5400000">
              <a:off x="0" y="0"/>
              <a:ext cx="1262459" cy="1262459"/>
            </a:xfrm>
            <a:prstGeom prst="rect">
              <a:avLst/>
            </a:prstGeom>
          </p:spPr>
        </p:pic>
        <p:sp>
          <p:nvSpPr>
            <p:cNvPr id="19" name="TextBox 19"/>
            <p:cNvSpPr txBox="1"/>
            <p:nvPr/>
          </p:nvSpPr>
          <p:spPr>
            <a:xfrm>
              <a:off x="260513" y="321561"/>
              <a:ext cx="741434" cy="587939"/>
            </a:xfrm>
            <a:prstGeom prst="rect">
              <a:avLst/>
            </a:prstGeom>
          </p:spPr>
          <p:txBody>
            <a:bodyPr lIns="0" tIns="0" rIns="0" bIns="0" rtlCol="0" anchor="t">
              <a:spAutoFit/>
            </a:bodyPr>
            <a:lstStyle/>
            <a:p>
              <a:pPr algn="ctr">
                <a:lnSpc>
                  <a:spcPts val="3640"/>
                </a:lnSpc>
              </a:pPr>
              <a:r>
                <a:rPr lang="en-US" sz="2800" spc="282">
                  <a:solidFill>
                    <a:srgbClr val="FFFFFF"/>
                  </a:solidFill>
                  <a:latin typeface="HK Grotesk Medium"/>
                </a:rPr>
                <a:t>5</a:t>
              </a:r>
            </a:p>
          </p:txBody>
        </p:sp>
      </p:grpSp>
      <p:sp>
        <p:nvSpPr>
          <p:cNvPr id="20" name="TextBox 20"/>
          <p:cNvSpPr txBox="1"/>
          <p:nvPr/>
        </p:nvSpPr>
        <p:spPr>
          <a:xfrm>
            <a:off x="10513538" y="8089795"/>
            <a:ext cx="5416556" cy="2035175"/>
          </a:xfrm>
          <a:prstGeom prst="rect">
            <a:avLst/>
          </a:prstGeom>
        </p:spPr>
        <p:txBody>
          <a:bodyPr lIns="0" tIns="0" rIns="0" bIns="0" rtlCol="0" anchor="t">
            <a:spAutoFit/>
          </a:bodyPr>
          <a:lstStyle/>
          <a:p>
            <a:pPr>
              <a:lnSpc>
                <a:spcPts val="5200"/>
              </a:lnSpc>
            </a:pPr>
            <a:r>
              <a:rPr lang="en-US" sz="4000">
                <a:solidFill>
                  <a:srgbClr val="191919"/>
                </a:solidFill>
                <a:latin typeface="Calibri (MS)"/>
              </a:rPr>
              <a:t>Comparision Between  Algorithms</a:t>
            </a:r>
          </a:p>
          <a:p>
            <a:pPr>
              <a:lnSpc>
                <a:spcPts val="5200"/>
              </a:lnSpc>
            </a:pPr>
            <a:endParaRPr lang="en-US" sz="4000">
              <a:solidFill>
                <a:srgbClr val="191919"/>
              </a:solidFill>
              <a:latin typeface="Calibri (MS)"/>
            </a:endParaRPr>
          </a:p>
        </p:txBody>
      </p:sp>
      <p:sp>
        <p:nvSpPr>
          <p:cNvPr id="21" name="TextBox 21"/>
          <p:cNvSpPr txBox="1"/>
          <p:nvPr/>
        </p:nvSpPr>
        <p:spPr>
          <a:xfrm>
            <a:off x="10513538" y="6265729"/>
            <a:ext cx="5416556" cy="1377950"/>
          </a:xfrm>
          <a:prstGeom prst="rect">
            <a:avLst/>
          </a:prstGeom>
        </p:spPr>
        <p:txBody>
          <a:bodyPr lIns="0" tIns="0" rIns="0" bIns="0" rtlCol="0" anchor="t">
            <a:spAutoFit/>
          </a:bodyPr>
          <a:lstStyle/>
          <a:p>
            <a:pPr>
              <a:lnSpc>
                <a:spcPts val="5200"/>
              </a:lnSpc>
            </a:pPr>
            <a:r>
              <a:rPr lang="en-US" sz="4000">
                <a:solidFill>
                  <a:srgbClr val="191919"/>
                </a:solidFill>
                <a:latin typeface="Calibri (MS)"/>
              </a:rPr>
              <a:t>Implementation &amp;Model Evalution</a:t>
            </a:r>
          </a:p>
        </p:txBody>
      </p:sp>
      <p:sp>
        <p:nvSpPr>
          <p:cNvPr id="22" name="TextBox 22"/>
          <p:cNvSpPr txBox="1"/>
          <p:nvPr/>
        </p:nvSpPr>
        <p:spPr>
          <a:xfrm>
            <a:off x="10513538" y="4951199"/>
            <a:ext cx="5416556" cy="730250"/>
          </a:xfrm>
          <a:prstGeom prst="rect">
            <a:avLst/>
          </a:prstGeom>
        </p:spPr>
        <p:txBody>
          <a:bodyPr lIns="0" tIns="0" rIns="0" bIns="0" rtlCol="0" anchor="t">
            <a:spAutoFit/>
          </a:bodyPr>
          <a:lstStyle/>
          <a:p>
            <a:pPr>
              <a:lnSpc>
                <a:spcPts val="5199"/>
              </a:lnSpc>
            </a:pPr>
            <a:r>
              <a:rPr lang="en-US" sz="3999">
                <a:solidFill>
                  <a:srgbClr val="191919"/>
                </a:solidFill>
                <a:latin typeface="Calibri (MS)"/>
              </a:rPr>
              <a:t>EDA</a:t>
            </a:r>
          </a:p>
        </p:txBody>
      </p:sp>
      <p:sp>
        <p:nvSpPr>
          <p:cNvPr id="23" name="TextBox 23"/>
          <p:cNvSpPr txBox="1"/>
          <p:nvPr/>
        </p:nvSpPr>
        <p:spPr>
          <a:xfrm>
            <a:off x="10513538" y="2703607"/>
            <a:ext cx="5416556" cy="1387475"/>
          </a:xfrm>
          <a:prstGeom prst="rect">
            <a:avLst/>
          </a:prstGeom>
        </p:spPr>
        <p:txBody>
          <a:bodyPr lIns="0" tIns="0" rIns="0" bIns="0" rtlCol="0" anchor="t">
            <a:spAutoFit/>
          </a:bodyPr>
          <a:lstStyle/>
          <a:p>
            <a:pPr>
              <a:lnSpc>
                <a:spcPts val="5199"/>
              </a:lnSpc>
            </a:pPr>
            <a:r>
              <a:rPr lang="en-US" sz="3999">
                <a:solidFill>
                  <a:srgbClr val="191919"/>
                </a:solidFill>
                <a:latin typeface="Calibri (MS)"/>
              </a:rPr>
              <a:t>Data Cleaning  and Preprocessing</a:t>
            </a:r>
          </a:p>
        </p:txBody>
      </p:sp>
      <p:grpSp>
        <p:nvGrpSpPr>
          <p:cNvPr id="24" name="Group 24"/>
          <p:cNvGrpSpPr/>
          <p:nvPr/>
        </p:nvGrpSpPr>
        <p:grpSpPr>
          <a:xfrm>
            <a:off x="10513538" y="1227703"/>
            <a:ext cx="6186785" cy="966096"/>
            <a:chOff x="0" y="0"/>
            <a:chExt cx="8249047" cy="1288129"/>
          </a:xfrm>
        </p:grpSpPr>
        <p:sp>
          <p:nvSpPr>
            <p:cNvPr id="25" name="TextBox 25"/>
            <p:cNvSpPr txBox="1"/>
            <p:nvPr/>
          </p:nvSpPr>
          <p:spPr>
            <a:xfrm>
              <a:off x="0" y="-123825"/>
              <a:ext cx="8249047" cy="956099"/>
            </a:xfrm>
            <a:prstGeom prst="rect">
              <a:avLst/>
            </a:prstGeom>
          </p:spPr>
          <p:txBody>
            <a:bodyPr lIns="0" tIns="0" rIns="0" bIns="0" rtlCol="0" anchor="t">
              <a:spAutoFit/>
            </a:bodyPr>
            <a:lstStyle/>
            <a:p>
              <a:pPr>
                <a:lnSpc>
                  <a:spcPts val="5329"/>
                </a:lnSpc>
              </a:pPr>
              <a:r>
                <a:rPr lang="en-US" sz="4099">
                  <a:solidFill>
                    <a:srgbClr val="191919"/>
                  </a:solidFill>
                  <a:latin typeface="Calibri (MS)"/>
                </a:rPr>
                <a:t>Introduction,Motivation</a:t>
              </a:r>
            </a:p>
          </p:txBody>
        </p:sp>
        <p:sp>
          <p:nvSpPr>
            <p:cNvPr id="26" name="TextBox 26"/>
            <p:cNvSpPr txBox="1"/>
            <p:nvPr/>
          </p:nvSpPr>
          <p:spPr>
            <a:xfrm>
              <a:off x="0" y="833045"/>
              <a:ext cx="8249047" cy="455083"/>
            </a:xfrm>
            <a:prstGeom prst="rect">
              <a:avLst/>
            </a:prstGeom>
          </p:spPr>
          <p:txBody>
            <a:bodyPr lIns="0" tIns="0" rIns="0" bIns="0" rtlCol="0" anchor="t">
              <a:spAutoFit/>
            </a:bodyPr>
            <a:lstStyle/>
            <a:p>
              <a:pPr>
                <a:lnSpc>
                  <a:spcPts val="2600"/>
                </a:lnSpc>
              </a:pPr>
              <a:endParaRPr/>
            </a:p>
          </p:txBody>
        </p:sp>
      </p:grpSp>
      <p:sp>
        <p:nvSpPr>
          <p:cNvPr id="27" name="TextBox 27"/>
          <p:cNvSpPr txBox="1"/>
          <p:nvPr/>
        </p:nvSpPr>
        <p:spPr>
          <a:xfrm>
            <a:off x="5350745" y="2768996"/>
            <a:ext cx="3343859" cy="760343"/>
          </a:xfrm>
          <a:prstGeom prst="rect">
            <a:avLst/>
          </a:prstGeom>
        </p:spPr>
        <p:txBody>
          <a:bodyPr lIns="0" tIns="0" rIns="0" bIns="0" rtlCol="0" anchor="t">
            <a:spAutoFit/>
          </a:bodyPr>
          <a:lstStyle/>
          <a:p>
            <a:pPr algn="ctr">
              <a:lnSpc>
                <a:spcPts val="5434"/>
              </a:lnSpc>
            </a:pPr>
            <a:r>
              <a:rPr lang="en-US" sz="6247">
                <a:solidFill>
                  <a:srgbClr val="191919"/>
                </a:solidFill>
                <a:latin typeface="Jimmy Script"/>
              </a:rPr>
              <a:t>We are here!</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987" b="987"/>
          <a:stretch>
            <a:fillRect/>
          </a:stretch>
        </p:blipFill>
        <p:spPr>
          <a:xfrm>
            <a:off x="1981448" y="2792099"/>
            <a:ext cx="14350042" cy="6973428"/>
          </a:xfrm>
          <a:prstGeom prst="rect">
            <a:avLst/>
          </a:prstGeom>
        </p:spPr>
      </p:pic>
      <p:sp>
        <p:nvSpPr>
          <p:cNvPr id="3" name="TextBox 3"/>
          <p:cNvSpPr txBox="1"/>
          <p:nvPr/>
        </p:nvSpPr>
        <p:spPr>
          <a:xfrm>
            <a:off x="1264797" y="3341722"/>
            <a:ext cx="15066694" cy="325680"/>
          </a:xfrm>
          <a:prstGeom prst="rect">
            <a:avLst/>
          </a:prstGeom>
        </p:spPr>
        <p:txBody>
          <a:bodyPr lIns="0" tIns="0" rIns="0" bIns="0" rtlCol="0" anchor="t">
            <a:spAutoFit/>
          </a:bodyPr>
          <a:lstStyle/>
          <a:p>
            <a:pPr marL="0" lvl="0" indent="0">
              <a:lnSpc>
                <a:spcPts val="2676"/>
              </a:lnSpc>
            </a:pPr>
            <a:endParaRPr/>
          </a:p>
        </p:txBody>
      </p:sp>
      <p:sp>
        <p:nvSpPr>
          <p:cNvPr id="4" name="TextBox 4"/>
          <p:cNvSpPr txBox="1"/>
          <p:nvPr/>
        </p:nvSpPr>
        <p:spPr>
          <a:xfrm>
            <a:off x="966846" y="645005"/>
            <a:ext cx="15662596" cy="1421765"/>
          </a:xfrm>
          <a:prstGeom prst="rect">
            <a:avLst/>
          </a:prstGeom>
        </p:spPr>
        <p:txBody>
          <a:bodyPr lIns="0" tIns="0" rIns="0" bIns="0" rtlCol="0" anchor="t">
            <a:spAutoFit/>
          </a:bodyPr>
          <a:lstStyle/>
          <a:p>
            <a:pPr algn="ctr">
              <a:lnSpc>
                <a:spcPts val="11439"/>
              </a:lnSpc>
              <a:spcBef>
                <a:spcPct val="0"/>
              </a:spcBef>
            </a:pPr>
            <a:r>
              <a:rPr lang="en-US" sz="8799">
                <a:solidFill>
                  <a:srgbClr val="5A60F1"/>
                </a:solidFill>
                <a:latin typeface="Alegreya Bold Bold Italics"/>
              </a:rPr>
              <a:t>Bar graph to display correlation</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5929" b="2438"/>
          <a:stretch>
            <a:fillRect/>
          </a:stretch>
        </p:blipFill>
        <p:spPr>
          <a:xfrm>
            <a:off x="1108134" y="4232641"/>
            <a:ext cx="16071733" cy="2591947"/>
          </a:xfrm>
          <a:prstGeom prst="rect">
            <a:avLst/>
          </a:prstGeom>
        </p:spPr>
      </p:pic>
      <p:sp>
        <p:nvSpPr>
          <p:cNvPr id="3" name="TextBox 3"/>
          <p:cNvSpPr txBox="1"/>
          <p:nvPr/>
        </p:nvSpPr>
        <p:spPr>
          <a:xfrm>
            <a:off x="0" y="-85725"/>
            <a:ext cx="17596288" cy="2869565"/>
          </a:xfrm>
          <a:prstGeom prst="rect">
            <a:avLst/>
          </a:prstGeom>
        </p:spPr>
        <p:txBody>
          <a:bodyPr lIns="0" tIns="0" rIns="0" bIns="0" rtlCol="0" anchor="t">
            <a:spAutoFit/>
          </a:bodyPr>
          <a:lstStyle/>
          <a:p>
            <a:pPr algn="ctr">
              <a:lnSpc>
                <a:spcPts val="11439"/>
              </a:lnSpc>
              <a:spcBef>
                <a:spcPct val="0"/>
              </a:spcBef>
            </a:pPr>
            <a:r>
              <a:rPr lang="en-US" sz="8799">
                <a:solidFill>
                  <a:srgbClr val="5A60F1"/>
                </a:solidFill>
                <a:latin typeface="Alegreya Bold Bold Italics"/>
              </a:rPr>
              <a:t>Using label encoder to process categorical features </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5" r="16397" b="422"/>
          <a:stretch>
            <a:fillRect/>
          </a:stretch>
        </p:blipFill>
        <p:spPr>
          <a:xfrm>
            <a:off x="104419" y="3228597"/>
            <a:ext cx="18079163" cy="5014773"/>
          </a:xfrm>
          <a:prstGeom prst="rect">
            <a:avLst/>
          </a:prstGeom>
        </p:spPr>
      </p:pic>
      <p:sp>
        <p:nvSpPr>
          <p:cNvPr id="3" name="TextBox 3"/>
          <p:cNvSpPr txBox="1"/>
          <p:nvPr/>
        </p:nvSpPr>
        <p:spPr>
          <a:xfrm>
            <a:off x="5226938" y="-85725"/>
            <a:ext cx="7142411" cy="1421765"/>
          </a:xfrm>
          <a:prstGeom prst="rect">
            <a:avLst/>
          </a:prstGeom>
        </p:spPr>
        <p:txBody>
          <a:bodyPr lIns="0" tIns="0" rIns="0" bIns="0" rtlCol="0" anchor="t">
            <a:spAutoFit/>
          </a:bodyPr>
          <a:lstStyle/>
          <a:p>
            <a:pPr algn="ctr">
              <a:lnSpc>
                <a:spcPts val="11439"/>
              </a:lnSpc>
              <a:spcBef>
                <a:spcPct val="0"/>
              </a:spcBef>
            </a:pPr>
            <a:r>
              <a:rPr lang="en-US" sz="8799" dirty="0">
                <a:solidFill>
                  <a:srgbClr val="5A60F1"/>
                </a:solidFill>
                <a:latin typeface="Alegreya Bold Bold Italics"/>
              </a:rPr>
              <a:t>Model Training</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373009" y="2656932"/>
            <a:ext cx="323908" cy="433705"/>
          </a:xfrm>
          <a:prstGeom prst="rect">
            <a:avLst/>
          </a:prstGeom>
        </p:spPr>
        <p:txBody>
          <a:bodyPr lIns="0" tIns="0" rIns="0" bIns="0" rtlCol="0" anchor="t">
            <a:spAutoFit/>
          </a:bodyPr>
          <a:lstStyle/>
          <a:p>
            <a:pPr>
              <a:lnSpc>
                <a:spcPts val="3200"/>
              </a:lnSpc>
            </a:pPr>
            <a:r>
              <a:rPr lang="en-US" sz="3200">
                <a:solidFill>
                  <a:srgbClr val="191919"/>
                </a:solidFill>
                <a:latin typeface="HK Grotesk Medium"/>
              </a:rPr>
              <a:t>1</a:t>
            </a:r>
          </a:p>
        </p:txBody>
      </p:sp>
      <p:sp>
        <p:nvSpPr>
          <p:cNvPr id="3" name="TextBox 3"/>
          <p:cNvSpPr txBox="1"/>
          <p:nvPr/>
        </p:nvSpPr>
        <p:spPr>
          <a:xfrm>
            <a:off x="696918" y="2646983"/>
            <a:ext cx="3910300" cy="423873"/>
          </a:xfrm>
          <a:prstGeom prst="rect">
            <a:avLst/>
          </a:prstGeom>
        </p:spPr>
        <p:txBody>
          <a:bodyPr lIns="0" tIns="0" rIns="0" bIns="0" rtlCol="0" anchor="t">
            <a:spAutoFit/>
          </a:bodyPr>
          <a:lstStyle/>
          <a:p>
            <a:pPr>
              <a:lnSpc>
                <a:spcPts val="3187"/>
              </a:lnSpc>
            </a:pPr>
            <a:r>
              <a:rPr lang="en-US" sz="3187">
                <a:solidFill>
                  <a:srgbClr val="5A60F1"/>
                </a:solidFill>
                <a:latin typeface="HK Grotesk Bold"/>
              </a:rPr>
              <a:t>Linear Regression  </a:t>
            </a:r>
          </a:p>
        </p:txBody>
      </p:sp>
      <p:sp>
        <p:nvSpPr>
          <p:cNvPr id="4" name="TextBox 4"/>
          <p:cNvSpPr txBox="1"/>
          <p:nvPr/>
        </p:nvSpPr>
        <p:spPr>
          <a:xfrm>
            <a:off x="373009" y="3551293"/>
            <a:ext cx="4945189" cy="4744085"/>
          </a:xfrm>
          <a:prstGeom prst="rect">
            <a:avLst/>
          </a:prstGeom>
        </p:spPr>
        <p:txBody>
          <a:bodyPr lIns="0" tIns="0" rIns="0" bIns="0" rtlCol="0" anchor="t">
            <a:spAutoFit/>
          </a:bodyPr>
          <a:lstStyle/>
          <a:p>
            <a:pPr>
              <a:lnSpc>
                <a:spcPts val="2859"/>
              </a:lnSpc>
            </a:pPr>
            <a:r>
              <a:rPr lang="en-US" sz="2199">
                <a:solidFill>
                  <a:srgbClr val="191919"/>
                </a:solidFill>
                <a:latin typeface="Calibri (MS)"/>
              </a:rPr>
              <a:t>Linear regression is a statistical method to analyze the relationship between two continuous variables. It fits a straight line to the data to represent the relationship between the variables. The line is defined by an intercept and slope estimated using the least squares method. Linear regression can be used for simple and multiple regression problems and can make predictions on new data. It's widely used in fields such as economics, finance, and engineering for prediction and forecasting</a:t>
            </a:r>
          </a:p>
        </p:txBody>
      </p:sp>
      <p:sp>
        <p:nvSpPr>
          <p:cNvPr id="5" name="TextBox 5"/>
          <p:cNvSpPr txBox="1"/>
          <p:nvPr/>
        </p:nvSpPr>
        <p:spPr>
          <a:xfrm>
            <a:off x="6083002" y="2567937"/>
            <a:ext cx="758396" cy="481330"/>
          </a:xfrm>
          <a:prstGeom prst="rect">
            <a:avLst/>
          </a:prstGeom>
        </p:spPr>
        <p:txBody>
          <a:bodyPr lIns="0" tIns="0" rIns="0" bIns="0" rtlCol="0" anchor="t">
            <a:spAutoFit/>
          </a:bodyPr>
          <a:lstStyle/>
          <a:p>
            <a:pPr>
              <a:lnSpc>
                <a:spcPts val="3200"/>
              </a:lnSpc>
            </a:pPr>
            <a:r>
              <a:rPr lang="en-US" sz="3200">
                <a:solidFill>
                  <a:srgbClr val="191919"/>
                </a:solidFill>
                <a:latin typeface="Calibri (MS)"/>
              </a:rPr>
              <a:t>2</a:t>
            </a:r>
          </a:p>
        </p:txBody>
      </p:sp>
      <p:sp>
        <p:nvSpPr>
          <p:cNvPr id="6" name="TextBox 6"/>
          <p:cNvSpPr txBox="1"/>
          <p:nvPr/>
        </p:nvSpPr>
        <p:spPr>
          <a:xfrm>
            <a:off x="6462200" y="2615562"/>
            <a:ext cx="4052219" cy="455295"/>
          </a:xfrm>
          <a:prstGeom prst="rect">
            <a:avLst/>
          </a:prstGeom>
        </p:spPr>
        <p:txBody>
          <a:bodyPr lIns="0" tIns="0" rIns="0" bIns="0" rtlCol="0" anchor="t">
            <a:spAutoFit/>
          </a:bodyPr>
          <a:lstStyle/>
          <a:p>
            <a:pPr>
              <a:lnSpc>
                <a:spcPts val="3300"/>
              </a:lnSpc>
            </a:pPr>
            <a:r>
              <a:rPr lang="en-US" sz="3300">
                <a:solidFill>
                  <a:srgbClr val="5A60F1"/>
                </a:solidFill>
                <a:latin typeface="HK Grotesk Bold"/>
              </a:rPr>
              <a:t>Decision Tree </a:t>
            </a:r>
          </a:p>
        </p:txBody>
      </p:sp>
      <p:sp>
        <p:nvSpPr>
          <p:cNvPr id="7" name="TextBox 7"/>
          <p:cNvSpPr txBox="1"/>
          <p:nvPr/>
        </p:nvSpPr>
        <p:spPr>
          <a:xfrm>
            <a:off x="6083002" y="3551293"/>
            <a:ext cx="5501981" cy="6191885"/>
          </a:xfrm>
          <a:prstGeom prst="rect">
            <a:avLst/>
          </a:prstGeom>
        </p:spPr>
        <p:txBody>
          <a:bodyPr lIns="0" tIns="0" rIns="0" bIns="0" rtlCol="0" anchor="t">
            <a:spAutoFit/>
          </a:bodyPr>
          <a:lstStyle/>
          <a:p>
            <a:pPr>
              <a:lnSpc>
                <a:spcPts val="2859"/>
              </a:lnSpc>
            </a:pPr>
            <a:r>
              <a:rPr lang="en-US" sz="2199">
                <a:solidFill>
                  <a:srgbClr val="191919"/>
                </a:solidFill>
                <a:latin typeface="Calibri (MS)"/>
              </a:rPr>
              <a:t>The decision tree algorithm builds a tree-like model in which each internal node represents a decision based on one of the input features, and each leaf node represents a predicted outcome. The algorithm works by recursively splitting the data into subsets based on the values of the input features, with the goal of creating subsets that are as homogeneous as possible in terms of the outcome variable.</a:t>
            </a:r>
          </a:p>
          <a:p>
            <a:pPr>
              <a:lnSpc>
                <a:spcPts val="2859"/>
              </a:lnSpc>
            </a:pPr>
            <a:endParaRPr lang="en-US" sz="2199">
              <a:solidFill>
                <a:srgbClr val="191919"/>
              </a:solidFill>
              <a:latin typeface="Calibri (MS)"/>
            </a:endParaRPr>
          </a:p>
          <a:p>
            <a:pPr>
              <a:lnSpc>
                <a:spcPts val="2859"/>
              </a:lnSpc>
            </a:pPr>
            <a:r>
              <a:rPr lang="en-US" sz="2199">
                <a:solidFill>
                  <a:srgbClr val="191919"/>
                </a:solidFill>
                <a:latin typeface="Calibri (MS)"/>
              </a:rPr>
              <a:t>The decision tree algorithm is popular due to its simplicity, interpretability, and ability to handle both categorical and numerical data. It is often used in fields such as finance, medicine, and marketing for tasks such as fraud detection, disease diagnosis, and customer segmentation.</a:t>
            </a:r>
          </a:p>
          <a:p>
            <a:pPr>
              <a:lnSpc>
                <a:spcPts val="2859"/>
              </a:lnSpc>
            </a:pPr>
            <a:endParaRPr lang="en-US" sz="2199">
              <a:solidFill>
                <a:srgbClr val="191919"/>
              </a:solidFill>
              <a:latin typeface="Calibri (MS)"/>
            </a:endParaRPr>
          </a:p>
        </p:txBody>
      </p:sp>
      <p:sp>
        <p:nvSpPr>
          <p:cNvPr id="8" name="TextBox 8"/>
          <p:cNvSpPr txBox="1"/>
          <p:nvPr/>
        </p:nvSpPr>
        <p:spPr>
          <a:xfrm>
            <a:off x="11954814" y="2630897"/>
            <a:ext cx="402906" cy="481330"/>
          </a:xfrm>
          <a:prstGeom prst="rect">
            <a:avLst/>
          </a:prstGeom>
        </p:spPr>
        <p:txBody>
          <a:bodyPr lIns="0" tIns="0" rIns="0" bIns="0" rtlCol="0" anchor="t">
            <a:spAutoFit/>
          </a:bodyPr>
          <a:lstStyle/>
          <a:p>
            <a:pPr>
              <a:lnSpc>
                <a:spcPts val="3200"/>
              </a:lnSpc>
            </a:pPr>
            <a:r>
              <a:rPr lang="en-US" sz="3200">
                <a:solidFill>
                  <a:srgbClr val="000000"/>
                </a:solidFill>
                <a:latin typeface="Calibri (MS)"/>
              </a:rPr>
              <a:t>3</a:t>
            </a:r>
          </a:p>
        </p:txBody>
      </p:sp>
      <p:sp>
        <p:nvSpPr>
          <p:cNvPr id="9" name="TextBox 9"/>
          <p:cNvSpPr txBox="1"/>
          <p:nvPr/>
        </p:nvSpPr>
        <p:spPr>
          <a:xfrm>
            <a:off x="12357720" y="2656932"/>
            <a:ext cx="4052219" cy="455295"/>
          </a:xfrm>
          <a:prstGeom prst="rect">
            <a:avLst/>
          </a:prstGeom>
        </p:spPr>
        <p:txBody>
          <a:bodyPr lIns="0" tIns="0" rIns="0" bIns="0" rtlCol="0" anchor="t">
            <a:spAutoFit/>
          </a:bodyPr>
          <a:lstStyle/>
          <a:p>
            <a:pPr>
              <a:lnSpc>
                <a:spcPts val="3300"/>
              </a:lnSpc>
            </a:pPr>
            <a:r>
              <a:rPr lang="en-US" sz="3300">
                <a:solidFill>
                  <a:srgbClr val="5A60F1"/>
                </a:solidFill>
                <a:latin typeface="HK Grotesk Bold"/>
              </a:rPr>
              <a:t>Random Forest </a:t>
            </a:r>
          </a:p>
        </p:txBody>
      </p:sp>
      <p:sp>
        <p:nvSpPr>
          <p:cNvPr id="10" name="TextBox 10"/>
          <p:cNvSpPr txBox="1"/>
          <p:nvPr/>
        </p:nvSpPr>
        <p:spPr>
          <a:xfrm>
            <a:off x="11954814" y="3551293"/>
            <a:ext cx="5421793" cy="5467985"/>
          </a:xfrm>
          <a:prstGeom prst="rect">
            <a:avLst/>
          </a:prstGeom>
        </p:spPr>
        <p:txBody>
          <a:bodyPr lIns="0" tIns="0" rIns="0" bIns="0" rtlCol="0" anchor="t">
            <a:spAutoFit/>
          </a:bodyPr>
          <a:lstStyle/>
          <a:p>
            <a:pPr>
              <a:lnSpc>
                <a:spcPts val="2859"/>
              </a:lnSpc>
            </a:pPr>
            <a:r>
              <a:rPr lang="en-US" sz="2199">
                <a:solidFill>
                  <a:srgbClr val="191919"/>
                </a:solidFill>
                <a:latin typeface="Calibri (MS)"/>
              </a:rPr>
              <a:t>In the Random Forest algorithm, a set of decision trees are constructed using a random subset of the training data and a random set of features for each tree. The final prediction is made by aggregating the predictions of all the trees in the forest.</a:t>
            </a:r>
          </a:p>
          <a:p>
            <a:pPr>
              <a:lnSpc>
                <a:spcPts val="2859"/>
              </a:lnSpc>
            </a:pPr>
            <a:r>
              <a:rPr lang="en-US" sz="2199">
                <a:solidFill>
                  <a:srgbClr val="191919"/>
                </a:solidFill>
                <a:latin typeface="Calibri (MS)"/>
              </a:rPr>
              <a:t>The algorithm works by creating decision trees on random subsets of the training data and then aggregating the results to make predictions. Each decision tree is built by randomly selecting a subset of features and splitting the data based on the best split found using a criterion such as the Gini impurity or information gain.</a:t>
            </a:r>
          </a:p>
          <a:p>
            <a:pPr>
              <a:lnSpc>
                <a:spcPts val="2859"/>
              </a:lnSpc>
            </a:pPr>
            <a:endParaRPr lang="en-US" sz="2199">
              <a:solidFill>
                <a:srgbClr val="191919"/>
              </a:solidFill>
              <a:latin typeface="Calibri (MS)"/>
            </a:endParaRPr>
          </a:p>
        </p:txBody>
      </p:sp>
      <p:sp>
        <p:nvSpPr>
          <p:cNvPr id="11" name="TextBox 11"/>
          <p:cNvSpPr txBox="1"/>
          <p:nvPr/>
        </p:nvSpPr>
        <p:spPr>
          <a:xfrm>
            <a:off x="1407898" y="521653"/>
            <a:ext cx="15968708" cy="1176020"/>
          </a:xfrm>
          <a:prstGeom prst="rect">
            <a:avLst/>
          </a:prstGeom>
        </p:spPr>
        <p:txBody>
          <a:bodyPr lIns="0" tIns="0" rIns="0" bIns="0" rtlCol="0" anchor="t">
            <a:spAutoFit/>
          </a:bodyPr>
          <a:lstStyle/>
          <a:p>
            <a:pPr>
              <a:lnSpc>
                <a:spcPts val="8800"/>
              </a:lnSpc>
            </a:pPr>
            <a:r>
              <a:rPr lang="en-US" sz="8800">
                <a:solidFill>
                  <a:srgbClr val="5A60F1"/>
                </a:solidFill>
                <a:latin typeface="Alegreya Bold Bold Italics"/>
              </a:rPr>
              <a:t>Machine Learning Algorithms </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rotWithShape="1">
          <a:blip r:embed="rId2"/>
          <a:srcRect t="2898" r="8294" b="2898"/>
          <a:stretch/>
        </p:blipFill>
        <p:spPr>
          <a:xfrm>
            <a:off x="10077797" y="5372100"/>
            <a:ext cx="7866840" cy="2486703"/>
          </a:xfrm>
          <a:prstGeom prst="rect">
            <a:avLst/>
          </a:prstGeom>
        </p:spPr>
      </p:pic>
      <p:grpSp>
        <p:nvGrpSpPr>
          <p:cNvPr id="3" name="Group 3"/>
          <p:cNvGrpSpPr/>
          <p:nvPr/>
        </p:nvGrpSpPr>
        <p:grpSpPr>
          <a:xfrm>
            <a:off x="1028700" y="403296"/>
            <a:ext cx="15066694" cy="3903095"/>
            <a:chOff x="0" y="0"/>
            <a:chExt cx="20088926" cy="5204127"/>
          </a:xfrm>
        </p:grpSpPr>
        <p:sp>
          <p:nvSpPr>
            <p:cNvPr id="4" name="TextBox 4"/>
            <p:cNvSpPr txBox="1"/>
            <p:nvPr/>
          </p:nvSpPr>
          <p:spPr>
            <a:xfrm>
              <a:off x="0" y="-85725"/>
              <a:ext cx="20088926" cy="4686512"/>
            </a:xfrm>
            <a:prstGeom prst="rect">
              <a:avLst/>
            </a:prstGeom>
          </p:spPr>
          <p:txBody>
            <a:bodyPr lIns="0" tIns="0" rIns="0" bIns="0" rtlCol="0" anchor="t">
              <a:spAutoFit/>
            </a:bodyPr>
            <a:lstStyle/>
            <a:p>
              <a:pPr algn="ctr">
                <a:lnSpc>
                  <a:spcPts val="11439"/>
                </a:lnSpc>
              </a:pPr>
              <a:r>
                <a:rPr lang="en-US" sz="8799">
                  <a:solidFill>
                    <a:srgbClr val="5A60F1"/>
                  </a:solidFill>
                  <a:latin typeface="Alegreya Bold Bold Italics"/>
                </a:rPr>
                <a:t>Linear Regression Algorithm</a:t>
              </a:r>
            </a:p>
            <a:p>
              <a:pPr>
                <a:lnSpc>
                  <a:spcPts val="5320"/>
                </a:lnSpc>
              </a:pPr>
              <a:r>
                <a:rPr lang="en-US" sz="4092">
                  <a:solidFill>
                    <a:srgbClr val="191919"/>
                  </a:solidFill>
                  <a:latin typeface="Calibri (MS) Bold Italics"/>
                </a:rPr>
                <a:t>      </a:t>
              </a:r>
            </a:p>
            <a:p>
              <a:pPr marL="0" lvl="0" indent="0" algn="ctr">
                <a:lnSpc>
                  <a:spcPts val="11439"/>
                </a:lnSpc>
              </a:pPr>
              <a:endParaRPr lang="en-US" sz="4092">
                <a:solidFill>
                  <a:srgbClr val="191919"/>
                </a:solidFill>
                <a:latin typeface="Calibri (MS) Bold Italics"/>
              </a:endParaRPr>
            </a:p>
          </p:txBody>
        </p:sp>
        <p:sp>
          <p:nvSpPr>
            <p:cNvPr id="5" name="TextBox 5"/>
            <p:cNvSpPr txBox="1"/>
            <p:nvPr/>
          </p:nvSpPr>
          <p:spPr>
            <a:xfrm>
              <a:off x="0" y="4782587"/>
              <a:ext cx="20088926" cy="421540"/>
            </a:xfrm>
            <a:prstGeom prst="rect">
              <a:avLst/>
            </a:prstGeom>
          </p:spPr>
          <p:txBody>
            <a:bodyPr lIns="0" tIns="0" rIns="0" bIns="0" rtlCol="0" anchor="t">
              <a:spAutoFit/>
            </a:bodyPr>
            <a:lstStyle/>
            <a:p>
              <a:pPr marL="0" lvl="0" indent="0">
                <a:lnSpc>
                  <a:spcPts val="2676"/>
                </a:lnSpc>
              </a:pPr>
              <a:endParaRPr/>
            </a:p>
          </p:txBody>
        </p:sp>
      </p:grpSp>
      <p:sp>
        <p:nvSpPr>
          <p:cNvPr id="6" name="TextBox 6"/>
          <p:cNvSpPr txBox="1"/>
          <p:nvPr/>
        </p:nvSpPr>
        <p:spPr>
          <a:xfrm>
            <a:off x="359989" y="2641561"/>
            <a:ext cx="17568023" cy="1381770"/>
          </a:xfrm>
          <a:prstGeom prst="rect">
            <a:avLst/>
          </a:prstGeom>
        </p:spPr>
        <p:txBody>
          <a:bodyPr lIns="0" tIns="0" rIns="0" bIns="0" rtlCol="0" anchor="t">
            <a:spAutoFit/>
          </a:bodyPr>
          <a:lstStyle/>
          <a:p>
            <a:pPr>
              <a:lnSpc>
                <a:spcPts val="3400"/>
              </a:lnSpc>
              <a:spcBef>
                <a:spcPct val="0"/>
              </a:spcBef>
            </a:pPr>
            <a:r>
              <a:rPr lang="en-US" sz="3400">
                <a:solidFill>
                  <a:srgbClr val="000000"/>
                </a:solidFill>
                <a:latin typeface="Calibri (MS)"/>
              </a:rPr>
              <a:t>Linear Regression algorithm is used to predict the price of a house based on the given features. The algorithm is trained on the training data using the fit() method and the prediction is made on the test data using predict() method.</a:t>
            </a:r>
          </a:p>
        </p:txBody>
      </p:sp>
      <p:pic>
        <p:nvPicPr>
          <p:cNvPr id="7" name="Picture 6">
            <a:extLst>
              <a:ext uri="{FF2B5EF4-FFF2-40B4-BE49-F238E27FC236}">
                <a16:creationId xmlns:a16="http://schemas.microsoft.com/office/drawing/2014/main" id="{C92CB3F0-5AF4-5BA5-85EB-3700A57805A6}"/>
              </a:ext>
            </a:extLst>
          </p:cNvPr>
          <p:cNvPicPr>
            <a:picLocks noChangeAspect="1"/>
          </p:cNvPicPr>
          <p:nvPr/>
        </p:nvPicPr>
        <p:blipFill>
          <a:blip r:embed="rId3"/>
          <a:stretch>
            <a:fillRect/>
          </a:stretch>
        </p:blipFill>
        <p:spPr>
          <a:xfrm>
            <a:off x="609600" y="5372100"/>
            <a:ext cx="8686800" cy="2668807"/>
          </a:xfrm>
          <a:prstGeom prst="rect">
            <a:avLst/>
          </a:prstGeom>
        </p:spPr>
      </p:pic>
      <p:sp>
        <p:nvSpPr>
          <p:cNvPr id="8" name="TextBox 7">
            <a:extLst>
              <a:ext uri="{FF2B5EF4-FFF2-40B4-BE49-F238E27FC236}">
                <a16:creationId xmlns:a16="http://schemas.microsoft.com/office/drawing/2014/main" id="{470E3590-78E6-369C-92A0-316CF80A47AA}"/>
              </a:ext>
            </a:extLst>
          </p:cNvPr>
          <p:cNvSpPr txBox="1"/>
          <p:nvPr/>
        </p:nvSpPr>
        <p:spPr>
          <a:xfrm>
            <a:off x="609600" y="4774168"/>
            <a:ext cx="1905000" cy="584775"/>
          </a:xfrm>
          <a:prstGeom prst="rect">
            <a:avLst/>
          </a:prstGeom>
          <a:noFill/>
        </p:spPr>
        <p:txBody>
          <a:bodyPr wrap="square" rtlCol="0">
            <a:spAutoFit/>
          </a:bodyPr>
          <a:lstStyle/>
          <a:p>
            <a:r>
              <a:rPr lang="en-US" sz="3200" dirty="0"/>
              <a:t>Train Data</a:t>
            </a:r>
          </a:p>
        </p:txBody>
      </p:sp>
      <p:sp>
        <p:nvSpPr>
          <p:cNvPr id="11" name="TextBox 10">
            <a:extLst>
              <a:ext uri="{FF2B5EF4-FFF2-40B4-BE49-F238E27FC236}">
                <a16:creationId xmlns:a16="http://schemas.microsoft.com/office/drawing/2014/main" id="{5F247D46-4CF2-EA96-685A-3BE444095028}"/>
              </a:ext>
            </a:extLst>
          </p:cNvPr>
          <p:cNvSpPr txBox="1"/>
          <p:nvPr/>
        </p:nvSpPr>
        <p:spPr>
          <a:xfrm>
            <a:off x="10062557" y="4637168"/>
            <a:ext cx="9144000" cy="584775"/>
          </a:xfrm>
          <a:prstGeom prst="rect">
            <a:avLst/>
          </a:prstGeom>
          <a:noFill/>
        </p:spPr>
        <p:txBody>
          <a:bodyPr wrap="square">
            <a:spAutoFit/>
          </a:bodyPr>
          <a:lstStyle/>
          <a:p>
            <a:r>
              <a:rPr lang="en-US" sz="3200" dirty="0"/>
              <a:t>Test Data</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50815C7-9422-5BF5-8B8E-B289A757BE3A}"/>
              </a:ext>
            </a:extLst>
          </p:cNvPr>
          <p:cNvPicPr>
            <a:picLocks noChangeAspect="1"/>
          </p:cNvPicPr>
          <p:nvPr/>
        </p:nvPicPr>
        <p:blipFill>
          <a:blip r:embed="rId2"/>
          <a:stretch>
            <a:fillRect/>
          </a:stretch>
        </p:blipFill>
        <p:spPr>
          <a:xfrm>
            <a:off x="838200" y="2941241"/>
            <a:ext cx="4724400" cy="5829841"/>
          </a:xfrm>
          <a:prstGeom prst="rect">
            <a:avLst/>
          </a:prstGeom>
        </p:spPr>
      </p:pic>
      <p:grpSp>
        <p:nvGrpSpPr>
          <p:cNvPr id="5" name="Group 5">
            <a:extLst>
              <a:ext uri="{FF2B5EF4-FFF2-40B4-BE49-F238E27FC236}">
                <a16:creationId xmlns:a16="http://schemas.microsoft.com/office/drawing/2014/main" id="{87199FBC-181A-3F5E-333B-02E9DB35AD62}"/>
              </a:ext>
            </a:extLst>
          </p:cNvPr>
          <p:cNvGrpSpPr/>
          <p:nvPr/>
        </p:nvGrpSpPr>
        <p:grpSpPr>
          <a:xfrm>
            <a:off x="838200" y="364194"/>
            <a:ext cx="15371494" cy="2594365"/>
            <a:chOff x="-406400" y="-145572"/>
            <a:chExt cx="20495326" cy="3459154"/>
          </a:xfrm>
        </p:grpSpPr>
        <p:sp>
          <p:nvSpPr>
            <p:cNvPr id="6" name="TextBox 6">
              <a:extLst>
                <a:ext uri="{FF2B5EF4-FFF2-40B4-BE49-F238E27FC236}">
                  <a16:creationId xmlns:a16="http://schemas.microsoft.com/office/drawing/2014/main" id="{7AA65BDF-6D01-FF28-397F-4B5A2EF9F1AC}"/>
                </a:ext>
              </a:extLst>
            </p:cNvPr>
            <p:cNvSpPr txBox="1"/>
            <p:nvPr/>
          </p:nvSpPr>
          <p:spPr>
            <a:xfrm>
              <a:off x="-406400" y="-145572"/>
              <a:ext cx="20088926" cy="3459154"/>
            </a:xfrm>
            <a:prstGeom prst="rect">
              <a:avLst/>
            </a:prstGeom>
          </p:spPr>
          <p:txBody>
            <a:bodyPr lIns="0" tIns="0" rIns="0" bIns="0" rtlCol="0" anchor="t">
              <a:spAutoFit/>
            </a:bodyPr>
            <a:lstStyle/>
            <a:p>
              <a:pPr>
                <a:lnSpc>
                  <a:spcPts val="5320"/>
                </a:lnSpc>
              </a:pPr>
              <a:r>
                <a:rPr lang="en-US" sz="4092" dirty="0">
                  <a:solidFill>
                    <a:srgbClr val="5A60F1"/>
                  </a:solidFill>
                  <a:latin typeface="Calibri (MS) Bold Italics"/>
                </a:rPr>
                <a:t>Visualization of True Values vs Predicted Values for Linear Regression for train data  </a:t>
              </a:r>
            </a:p>
            <a:p>
              <a:pPr marL="0" lvl="0" indent="0" algn="ctr">
                <a:lnSpc>
                  <a:spcPts val="11439"/>
                </a:lnSpc>
              </a:pPr>
              <a:endParaRPr lang="en-US" sz="4092" dirty="0">
                <a:solidFill>
                  <a:srgbClr val="5A60F1"/>
                </a:solidFill>
                <a:latin typeface="Calibri (MS) Bold Italics"/>
              </a:endParaRPr>
            </a:p>
          </p:txBody>
        </p:sp>
        <p:sp>
          <p:nvSpPr>
            <p:cNvPr id="7" name="TextBox 7">
              <a:extLst>
                <a:ext uri="{FF2B5EF4-FFF2-40B4-BE49-F238E27FC236}">
                  <a16:creationId xmlns:a16="http://schemas.microsoft.com/office/drawing/2014/main" id="{81150BE8-7F60-16C3-A601-260263B30CEC}"/>
                </a:ext>
              </a:extLst>
            </p:cNvPr>
            <p:cNvSpPr txBox="1"/>
            <p:nvPr/>
          </p:nvSpPr>
          <p:spPr>
            <a:xfrm>
              <a:off x="0" y="2892042"/>
              <a:ext cx="20088926" cy="421540"/>
            </a:xfrm>
            <a:prstGeom prst="rect">
              <a:avLst/>
            </a:prstGeom>
          </p:spPr>
          <p:txBody>
            <a:bodyPr lIns="0" tIns="0" rIns="0" bIns="0" rtlCol="0" anchor="t">
              <a:spAutoFit/>
            </a:bodyPr>
            <a:lstStyle/>
            <a:p>
              <a:pPr marL="0" lvl="0" indent="0">
                <a:lnSpc>
                  <a:spcPts val="2676"/>
                </a:lnSpc>
              </a:pPr>
              <a:endParaRPr/>
            </a:p>
          </p:txBody>
        </p:sp>
      </p:grpSp>
      <p:pic>
        <p:nvPicPr>
          <p:cNvPr id="8" name="Picture 7">
            <a:extLst>
              <a:ext uri="{FF2B5EF4-FFF2-40B4-BE49-F238E27FC236}">
                <a16:creationId xmlns:a16="http://schemas.microsoft.com/office/drawing/2014/main" id="{DDBC4C4B-B55E-7E4F-7AFE-77E2EBBEAD53}"/>
              </a:ext>
            </a:extLst>
          </p:cNvPr>
          <p:cNvPicPr>
            <a:picLocks noChangeAspect="1"/>
          </p:cNvPicPr>
          <p:nvPr/>
        </p:nvPicPr>
        <p:blipFill>
          <a:blip r:embed="rId3"/>
          <a:stretch>
            <a:fillRect/>
          </a:stretch>
        </p:blipFill>
        <p:spPr>
          <a:xfrm>
            <a:off x="5867400" y="3443700"/>
            <a:ext cx="11430000" cy="4366800"/>
          </a:xfrm>
          <a:prstGeom prst="rect">
            <a:avLst/>
          </a:prstGeom>
        </p:spPr>
      </p:pic>
    </p:spTree>
    <p:extLst>
      <p:ext uri="{BB962C8B-B14F-4D97-AF65-F5344CB8AC3E}">
        <p14:creationId xmlns:p14="http://schemas.microsoft.com/office/powerpoint/2010/main" val="6219353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914400" y="3021263"/>
            <a:ext cx="5112466" cy="5281194"/>
          </a:xfrm>
          <a:prstGeom prst="rect">
            <a:avLst/>
          </a:prstGeom>
        </p:spPr>
      </p:pic>
      <p:pic>
        <p:nvPicPr>
          <p:cNvPr id="4" name="Picture 4"/>
          <p:cNvPicPr>
            <a:picLocks noChangeAspect="1"/>
          </p:cNvPicPr>
          <p:nvPr/>
        </p:nvPicPr>
        <p:blipFill>
          <a:blip r:embed="rId3"/>
          <a:srcRect l="8275" t="10353" b="669"/>
          <a:stretch>
            <a:fillRect/>
          </a:stretch>
        </p:blipFill>
        <p:spPr>
          <a:xfrm>
            <a:off x="6477000" y="3619500"/>
            <a:ext cx="11601559" cy="4022206"/>
          </a:xfrm>
          <a:prstGeom prst="rect">
            <a:avLst/>
          </a:prstGeom>
        </p:spPr>
      </p:pic>
      <p:grpSp>
        <p:nvGrpSpPr>
          <p:cNvPr id="5" name="Group 5"/>
          <p:cNvGrpSpPr/>
          <p:nvPr/>
        </p:nvGrpSpPr>
        <p:grpSpPr>
          <a:xfrm>
            <a:off x="527253" y="426898"/>
            <a:ext cx="15066694" cy="2594365"/>
            <a:chOff x="0" y="-123825"/>
            <a:chExt cx="20088926" cy="3459154"/>
          </a:xfrm>
        </p:grpSpPr>
        <p:sp>
          <p:nvSpPr>
            <p:cNvPr id="6" name="TextBox 6"/>
            <p:cNvSpPr txBox="1"/>
            <p:nvPr/>
          </p:nvSpPr>
          <p:spPr>
            <a:xfrm>
              <a:off x="0" y="-123825"/>
              <a:ext cx="20088926" cy="3459154"/>
            </a:xfrm>
            <a:prstGeom prst="rect">
              <a:avLst/>
            </a:prstGeom>
          </p:spPr>
          <p:txBody>
            <a:bodyPr lIns="0" tIns="0" rIns="0" bIns="0" rtlCol="0" anchor="t">
              <a:spAutoFit/>
            </a:bodyPr>
            <a:lstStyle/>
            <a:p>
              <a:pPr>
                <a:lnSpc>
                  <a:spcPts val="5320"/>
                </a:lnSpc>
              </a:pPr>
              <a:r>
                <a:rPr lang="en-US" sz="4092" dirty="0">
                  <a:solidFill>
                    <a:srgbClr val="5A60F1"/>
                  </a:solidFill>
                  <a:latin typeface="Calibri (MS) Bold Italics"/>
                </a:rPr>
                <a:t>Visualization of True Values vs Predicted Values for Linear Regression test data  </a:t>
              </a:r>
            </a:p>
            <a:p>
              <a:pPr marL="0" lvl="0" indent="0" algn="ctr">
                <a:lnSpc>
                  <a:spcPts val="11439"/>
                </a:lnSpc>
              </a:pPr>
              <a:endParaRPr lang="en-US" sz="4092" dirty="0">
                <a:solidFill>
                  <a:srgbClr val="5A60F1"/>
                </a:solidFill>
                <a:latin typeface="Calibri (MS) Bold Italics"/>
              </a:endParaRPr>
            </a:p>
          </p:txBody>
        </p:sp>
        <p:sp>
          <p:nvSpPr>
            <p:cNvPr id="7" name="TextBox 7"/>
            <p:cNvSpPr txBox="1"/>
            <p:nvPr/>
          </p:nvSpPr>
          <p:spPr>
            <a:xfrm>
              <a:off x="0" y="2892042"/>
              <a:ext cx="20088926" cy="421540"/>
            </a:xfrm>
            <a:prstGeom prst="rect">
              <a:avLst/>
            </a:prstGeom>
          </p:spPr>
          <p:txBody>
            <a:bodyPr lIns="0" tIns="0" rIns="0" bIns="0" rtlCol="0" anchor="t">
              <a:spAutoFit/>
            </a:bodyPr>
            <a:lstStyle/>
            <a:p>
              <a:pPr marL="0" lvl="0" indent="0">
                <a:lnSpc>
                  <a:spcPts val="2676"/>
                </a:lnSpc>
              </a:pPr>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1024" r="8307" b="1024"/>
          <a:stretch>
            <a:fillRect/>
          </a:stretch>
        </p:blipFill>
        <p:spPr>
          <a:xfrm>
            <a:off x="8776855" y="5037000"/>
            <a:ext cx="9525000" cy="2656967"/>
          </a:xfrm>
          <a:prstGeom prst="rect">
            <a:avLst/>
          </a:prstGeom>
        </p:spPr>
      </p:pic>
      <p:grpSp>
        <p:nvGrpSpPr>
          <p:cNvPr id="3" name="Group 3"/>
          <p:cNvGrpSpPr/>
          <p:nvPr/>
        </p:nvGrpSpPr>
        <p:grpSpPr>
          <a:xfrm>
            <a:off x="1028700" y="245640"/>
            <a:ext cx="15066694" cy="3151936"/>
            <a:chOff x="0" y="0"/>
            <a:chExt cx="20088926" cy="4202582"/>
          </a:xfrm>
        </p:grpSpPr>
        <p:sp>
          <p:nvSpPr>
            <p:cNvPr id="4" name="TextBox 4"/>
            <p:cNvSpPr txBox="1"/>
            <p:nvPr/>
          </p:nvSpPr>
          <p:spPr>
            <a:xfrm>
              <a:off x="0" y="-85725"/>
              <a:ext cx="20088926" cy="3684967"/>
            </a:xfrm>
            <a:prstGeom prst="rect">
              <a:avLst/>
            </a:prstGeom>
          </p:spPr>
          <p:txBody>
            <a:bodyPr lIns="0" tIns="0" rIns="0" bIns="0" rtlCol="0" anchor="t">
              <a:spAutoFit/>
            </a:bodyPr>
            <a:lstStyle/>
            <a:p>
              <a:pPr algn="ctr">
                <a:lnSpc>
                  <a:spcPts val="11439"/>
                </a:lnSpc>
              </a:pPr>
              <a:r>
                <a:rPr lang="en-US" sz="8799">
                  <a:solidFill>
                    <a:srgbClr val="5A60F1"/>
                  </a:solidFill>
                  <a:latin typeface="Alegreya Bold Bold Italics"/>
                </a:rPr>
                <a:t>Decision Tree  Algorithm</a:t>
              </a:r>
            </a:p>
            <a:p>
              <a:pPr>
                <a:lnSpc>
                  <a:spcPts val="5320"/>
                </a:lnSpc>
              </a:pPr>
              <a:r>
                <a:rPr lang="en-US" sz="4092">
                  <a:solidFill>
                    <a:srgbClr val="191919"/>
                  </a:solidFill>
                  <a:latin typeface="Calibri (MS) Bold Italics"/>
                </a:rPr>
                <a:t>      </a:t>
              </a:r>
            </a:p>
            <a:p>
              <a:pPr marL="0" lvl="0" indent="0" algn="ctr">
                <a:lnSpc>
                  <a:spcPts val="5320"/>
                </a:lnSpc>
              </a:pPr>
              <a:endParaRPr lang="en-US" sz="4092">
                <a:solidFill>
                  <a:srgbClr val="191919"/>
                </a:solidFill>
                <a:latin typeface="Calibri (MS) Bold Italics"/>
              </a:endParaRPr>
            </a:p>
          </p:txBody>
        </p:sp>
        <p:sp>
          <p:nvSpPr>
            <p:cNvPr id="5" name="TextBox 5"/>
            <p:cNvSpPr txBox="1"/>
            <p:nvPr/>
          </p:nvSpPr>
          <p:spPr>
            <a:xfrm>
              <a:off x="0" y="3781042"/>
              <a:ext cx="20088926" cy="421540"/>
            </a:xfrm>
            <a:prstGeom prst="rect">
              <a:avLst/>
            </a:prstGeom>
          </p:spPr>
          <p:txBody>
            <a:bodyPr lIns="0" tIns="0" rIns="0" bIns="0" rtlCol="0" anchor="t">
              <a:spAutoFit/>
            </a:bodyPr>
            <a:lstStyle/>
            <a:p>
              <a:pPr marL="0" lvl="0" indent="0">
                <a:lnSpc>
                  <a:spcPts val="2676"/>
                </a:lnSpc>
              </a:pPr>
              <a:endParaRPr/>
            </a:p>
          </p:txBody>
        </p:sp>
      </p:grpSp>
      <p:sp>
        <p:nvSpPr>
          <p:cNvPr id="6" name="TextBox 6"/>
          <p:cNvSpPr txBox="1"/>
          <p:nvPr/>
        </p:nvSpPr>
        <p:spPr>
          <a:xfrm>
            <a:off x="482984" y="2365068"/>
            <a:ext cx="17805016" cy="1350655"/>
          </a:xfrm>
          <a:prstGeom prst="rect">
            <a:avLst/>
          </a:prstGeom>
        </p:spPr>
        <p:txBody>
          <a:bodyPr lIns="0" tIns="0" rIns="0" bIns="0" rtlCol="0" anchor="t">
            <a:spAutoFit/>
          </a:bodyPr>
          <a:lstStyle/>
          <a:p>
            <a:pPr>
              <a:lnSpc>
                <a:spcPts val="3300"/>
              </a:lnSpc>
              <a:spcBef>
                <a:spcPct val="0"/>
              </a:spcBef>
            </a:pPr>
            <a:r>
              <a:rPr lang="en-US" sz="3300">
                <a:solidFill>
                  <a:srgbClr val="000000"/>
                </a:solidFill>
                <a:latin typeface="Calibri (MS)"/>
              </a:rPr>
              <a:t>We have used the DecisionTreeRegressor() class from the scikit-learn library to train the decision tree regression model. We have used the fit() method to fit the model on the training data and predict the output for the test data using the predict() method.</a:t>
            </a:r>
          </a:p>
        </p:txBody>
      </p:sp>
      <p:pic>
        <p:nvPicPr>
          <p:cNvPr id="10" name="Picture 9" descr="Text&#10;&#10;Description automatically generated">
            <a:extLst>
              <a:ext uri="{FF2B5EF4-FFF2-40B4-BE49-F238E27FC236}">
                <a16:creationId xmlns:a16="http://schemas.microsoft.com/office/drawing/2014/main" id="{28703FBA-322A-5169-B11F-63D23D0B3C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4855" y="5082767"/>
            <a:ext cx="8382000" cy="2778432"/>
          </a:xfrm>
          <a:prstGeom prst="rect">
            <a:avLst/>
          </a:prstGeom>
        </p:spPr>
      </p:pic>
      <p:sp>
        <p:nvSpPr>
          <p:cNvPr id="13" name="TextBox 12">
            <a:extLst>
              <a:ext uri="{FF2B5EF4-FFF2-40B4-BE49-F238E27FC236}">
                <a16:creationId xmlns:a16="http://schemas.microsoft.com/office/drawing/2014/main" id="{083CB284-71F9-2431-D955-300C328D5784}"/>
              </a:ext>
            </a:extLst>
          </p:cNvPr>
          <p:cNvSpPr txBox="1"/>
          <p:nvPr/>
        </p:nvSpPr>
        <p:spPr>
          <a:xfrm>
            <a:off x="387927" y="4312115"/>
            <a:ext cx="2209800" cy="1077218"/>
          </a:xfrm>
          <a:prstGeom prst="rect">
            <a:avLst/>
          </a:prstGeom>
          <a:noFill/>
        </p:spPr>
        <p:txBody>
          <a:bodyPr wrap="square" rtlCol="0">
            <a:spAutoFit/>
          </a:bodyPr>
          <a:lstStyle/>
          <a:p>
            <a:r>
              <a:rPr lang="en-US" sz="3200" dirty="0"/>
              <a:t>Train Data</a:t>
            </a:r>
          </a:p>
          <a:p>
            <a:endParaRPr lang="en-US" sz="3200" dirty="0"/>
          </a:p>
        </p:txBody>
      </p:sp>
      <p:sp>
        <p:nvSpPr>
          <p:cNvPr id="15" name="TextBox 14">
            <a:extLst>
              <a:ext uri="{FF2B5EF4-FFF2-40B4-BE49-F238E27FC236}">
                <a16:creationId xmlns:a16="http://schemas.microsoft.com/office/drawing/2014/main" id="{951F3F4F-204B-F9D4-A263-0ABF04979E4F}"/>
              </a:ext>
            </a:extLst>
          </p:cNvPr>
          <p:cNvSpPr txBox="1"/>
          <p:nvPr/>
        </p:nvSpPr>
        <p:spPr>
          <a:xfrm>
            <a:off x="8745683" y="4121096"/>
            <a:ext cx="9154390" cy="584775"/>
          </a:xfrm>
          <a:prstGeom prst="rect">
            <a:avLst/>
          </a:prstGeom>
          <a:noFill/>
        </p:spPr>
        <p:txBody>
          <a:bodyPr wrap="square">
            <a:spAutoFit/>
          </a:bodyPr>
          <a:lstStyle/>
          <a:p>
            <a:r>
              <a:rPr lang="en-US" sz="3200" dirty="0"/>
              <a:t>Test Data</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9609088-9FA4-0C1E-6348-32FD48BBFE48}"/>
              </a:ext>
            </a:extLst>
          </p:cNvPr>
          <p:cNvSpPr txBox="1"/>
          <p:nvPr/>
        </p:nvSpPr>
        <p:spPr>
          <a:xfrm>
            <a:off x="1828800" y="876300"/>
            <a:ext cx="14859000" cy="2609048"/>
          </a:xfrm>
          <a:prstGeom prst="rect">
            <a:avLst/>
          </a:prstGeom>
          <a:noFill/>
        </p:spPr>
        <p:txBody>
          <a:bodyPr wrap="square">
            <a:spAutoFit/>
          </a:bodyPr>
          <a:lstStyle/>
          <a:p>
            <a:pPr>
              <a:lnSpc>
                <a:spcPts val="5320"/>
              </a:lnSpc>
            </a:pPr>
            <a:r>
              <a:rPr lang="en-US" sz="4000" dirty="0">
                <a:solidFill>
                  <a:srgbClr val="5A60F1"/>
                </a:solidFill>
                <a:latin typeface="Calibri (MS) Bold Italics"/>
              </a:rPr>
              <a:t>Visualization of True Values vs Predicted Values for Decision Tree Algorithm for train data</a:t>
            </a:r>
          </a:p>
          <a:p>
            <a:pPr marL="0" lvl="0" indent="0" algn="ctr">
              <a:lnSpc>
                <a:spcPts val="11439"/>
              </a:lnSpc>
            </a:pPr>
            <a:endParaRPr lang="en-US" sz="1800" dirty="0">
              <a:solidFill>
                <a:srgbClr val="5A60F1"/>
              </a:solidFill>
              <a:latin typeface="Calibri (MS) Bold Italics"/>
            </a:endParaRPr>
          </a:p>
        </p:txBody>
      </p:sp>
      <p:pic>
        <p:nvPicPr>
          <p:cNvPr id="6" name="Picture 5">
            <a:extLst>
              <a:ext uri="{FF2B5EF4-FFF2-40B4-BE49-F238E27FC236}">
                <a16:creationId xmlns:a16="http://schemas.microsoft.com/office/drawing/2014/main" id="{3D0EEF27-DA2F-93E0-E784-AA31F9BA8595}"/>
              </a:ext>
            </a:extLst>
          </p:cNvPr>
          <p:cNvPicPr>
            <a:picLocks noChangeAspect="1"/>
          </p:cNvPicPr>
          <p:nvPr/>
        </p:nvPicPr>
        <p:blipFill>
          <a:blip r:embed="rId2"/>
          <a:stretch>
            <a:fillRect/>
          </a:stretch>
        </p:blipFill>
        <p:spPr>
          <a:xfrm>
            <a:off x="7404102" y="4076700"/>
            <a:ext cx="9525000" cy="3310450"/>
          </a:xfrm>
          <a:prstGeom prst="rect">
            <a:avLst/>
          </a:prstGeom>
        </p:spPr>
      </p:pic>
      <p:pic>
        <p:nvPicPr>
          <p:cNvPr id="7" name="Picture 6">
            <a:extLst>
              <a:ext uri="{FF2B5EF4-FFF2-40B4-BE49-F238E27FC236}">
                <a16:creationId xmlns:a16="http://schemas.microsoft.com/office/drawing/2014/main" id="{1ECC2099-113E-1706-90CB-B192DFA5A203}"/>
              </a:ext>
            </a:extLst>
          </p:cNvPr>
          <p:cNvPicPr>
            <a:picLocks noChangeAspect="1"/>
          </p:cNvPicPr>
          <p:nvPr/>
        </p:nvPicPr>
        <p:blipFill>
          <a:blip r:embed="rId3"/>
          <a:stretch>
            <a:fillRect/>
          </a:stretch>
        </p:blipFill>
        <p:spPr>
          <a:xfrm>
            <a:off x="2209800" y="3485348"/>
            <a:ext cx="3911600" cy="4787900"/>
          </a:xfrm>
          <a:prstGeom prst="rect">
            <a:avLst/>
          </a:prstGeom>
        </p:spPr>
      </p:pic>
    </p:spTree>
    <p:extLst>
      <p:ext uri="{BB962C8B-B14F-4D97-AF65-F5344CB8AC3E}">
        <p14:creationId xmlns:p14="http://schemas.microsoft.com/office/powerpoint/2010/main" val="42483146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8960" t="1536" r="8960"/>
          <a:stretch>
            <a:fillRect/>
          </a:stretch>
        </p:blipFill>
        <p:spPr>
          <a:xfrm>
            <a:off x="5696954" y="3829186"/>
            <a:ext cx="11715744" cy="3797726"/>
          </a:xfrm>
          <a:prstGeom prst="rect">
            <a:avLst/>
          </a:prstGeom>
        </p:spPr>
      </p:pic>
      <p:pic>
        <p:nvPicPr>
          <p:cNvPr id="3" name="Picture 3"/>
          <p:cNvPicPr>
            <a:picLocks noChangeAspect="1"/>
          </p:cNvPicPr>
          <p:nvPr/>
        </p:nvPicPr>
        <p:blipFill>
          <a:blip r:embed="rId3"/>
          <a:srcRect t="19908" r="40645"/>
          <a:stretch>
            <a:fillRect/>
          </a:stretch>
        </p:blipFill>
        <p:spPr>
          <a:xfrm>
            <a:off x="522483" y="3244841"/>
            <a:ext cx="4838731" cy="4966416"/>
          </a:xfrm>
          <a:prstGeom prst="rect">
            <a:avLst/>
          </a:prstGeom>
        </p:spPr>
      </p:pic>
      <p:grpSp>
        <p:nvGrpSpPr>
          <p:cNvPr id="4" name="Group 4"/>
          <p:cNvGrpSpPr/>
          <p:nvPr/>
        </p:nvGrpSpPr>
        <p:grpSpPr>
          <a:xfrm>
            <a:off x="645750" y="251519"/>
            <a:ext cx="15066694" cy="3244805"/>
            <a:chOff x="0" y="-123825"/>
            <a:chExt cx="20088926" cy="4326407"/>
          </a:xfrm>
        </p:grpSpPr>
        <p:sp>
          <p:nvSpPr>
            <p:cNvPr id="5" name="TextBox 5"/>
            <p:cNvSpPr txBox="1"/>
            <p:nvPr/>
          </p:nvSpPr>
          <p:spPr>
            <a:xfrm>
              <a:off x="0" y="-123825"/>
              <a:ext cx="20088926" cy="3459154"/>
            </a:xfrm>
            <a:prstGeom prst="rect">
              <a:avLst/>
            </a:prstGeom>
          </p:spPr>
          <p:txBody>
            <a:bodyPr lIns="0" tIns="0" rIns="0" bIns="0" rtlCol="0" anchor="t">
              <a:spAutoFit/>
            </a:bodyPr>
            <a:lstStyle/>
            <a:p>
              <a:pPr>
                <a:lnSpc>
                  <a:spcPts val="5320"/>
                </a:lnSpc>
              </a:pPr>
              <a:r>
                <a:rPr lang="en-US" sz="4092" dirty="0">
                  <a:solidFill>
                    <a:srgbClr val="5A60F1"/>
                  </a:solidFill>
                  <a:latin typeface="Calibri (MS) Bold Italics"/>
                </a:rPr>
                <a:t>Visualization of True Values vs Predicted Values for Decision Tree Algorithm for test data</a:t>
              </a:r>
            </a:p>
            <a:p>
              <a:pPr marL="0" lvl="0" indent="0" algn="ctr">
                <a:lnSpc>
                  <a:spcPts val="11439"/>
                </a:lnSpc>
              </a:pPr>
              <a:endParaRPr lang="en-US" sz="4092" dirty="0">
                <a:solidFill>
                  <a:srgbClr val="5A60F1"/>
                </a:solidFill>
                <a:latin typeface="Calibri (MS) Bold Italics"/>
              </a:endParaRPr>
            </a:p>
          </p:txBody>
        </p:sp>
        <p:sp>
          <p:nvSpPr>
            <p:cNvPr id="6" name="TextBox 6"/>
            <p:cNvSpPr txBox="1"/>
            <p:nvPr/>
          </p:nvSpPr>
          <p:spPr>
            <a:xfrm>
              <a:off x="0" y="3781042"/>
              <a:ext cx="20088926" cy="421540"/>
            </a:xfrm>
            <a:prstGeom prst="rect">
              <a:avLst/>
            </a:prstGeom>
          </p:spPr>
          <p:txBody>
            <a:bodyPr lIns="0" tIns="0" rIns="0" bIns="0" rtlCol="0" anchor="t">
              <a:spAutoFit/>
            </a:bodyPr>
            <a:lstStyle/>
            <a:p>
              <a:pPr marL="0" lvl="0" indent="0">
                <a:lnSpc>
                  <a:spcPts val="2676"/>
                </a:lnSpc>
              </a:pP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5E17EB"/>
        </a:solidFill>
        <a:effectLst/>
      </p:bgPr>
    </p:bg>
    <p:spTree>
      <p:nvGrpSpPr>
        <p:cNvPr id="1" name=""/>
        <p:cNvGrpSpPr/>
        <p:nvPr/>
      </p:nvGrpSpPr>
      <p:grpSpPr>
        <a:xfrm>
          <a:off x="0" y="0"/>
          <a:ext cx="0" cy="0"/>
          <a:chOff x="0" y="0"/>
          <a:chExt cx="0" cy="0"/>
        </a:xfrm>
      </p:grpSpPr>
      <p:sp>
        <p:nvSpPr>
          <p:cNvPr id="2" name="TextBox 2"/>
          <p:cNvSpPr txBox="1"/>
          <p:nvPr/>
        </p:nvSpPr>
        <p:spPr>
          <a:xfrm>
            <a:off x="2281533" y="3000008"/>
            <a:ext cx="14819771" cy="4915176"/>
          </a:xfrm>
          <a:prstGeom prst="rect">
            <a:avLst/>
          </a:prstGeom>
        </p:spPr>
        <p:txBody>
          <a:bodyPr lIns="0" tIns="0" rIns="0" bIns="0" rtlCol="0" anchor="t">
            <a:spAutoFit/>
          </a:bodyPr>
          <a:lstStyle/>
          <a:p>
            <a:pPr algn="ctr">
              <a:lnSpc>
                <a:spcPts val="12999"/>
              </a:lnSpc>
            </a:pPr>
            <a:r>
              <a:rPr lang="en-US" sz="9999">
                <a:solidFill>
                  <a:srgbClr val="FFFFFF"/>
                </a:solidFill>
                <a:latin typeface="Alegreya Bold Bold Italics"/>
              </a:rPr>
              <a:t>Introduction and Motivation </a:t>
            </a:r>
          </a:p>
          <a:p>
            <a:pPr>
              <a:lnSpc>
                <a:spcPts val="6443"/>
              </a:lnSpc>
            </a:pPr>
            <a:r>
              <a:rPr lang="en-US" sz="4956">
                <a:solidFill>
                  <a:srgbClr val="FFFFFF"/>
                </a:solidFill>
                <a:latin typeface="Calibri (MS) Bold Italics"/>
              </a:rPr>
              <a:t>      </a:t>
            </a:r>
          </a:p>
          <a:p>
            <a:pPr marL="0" lvl="0" indent="0" algn="ctr">
              <a:lnSpc>
                <a:spcPts val="6443"/>
              </a:lnSpc>
            </a:pPr>
            <a:endParaRPr lang="en-US" sz="4956">
              <a:solidFill>
                <a:srgbClr val="FFFFFF"/>
              </a:solidFill>
              <a:latin typeface="Calibri (MS) Bold Italics"/>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1050" t="3970" b="14391"/>
          <a:stretch>
            <a:fillRect/>
          </a:stretch>
        </p:blipFill>
        <p:spPr>
          <a:xfrm>
            <a:off x="1245944" y="5829299"/>
            <a:ext cx="7772400" cy="2258391"/>
          </a:xfrm>
          <a:prstGeom prst="rect">
            <a:avLst/>
          </a:prstGeom>
        </p:spPr>
      </p:pic>
      <p:sp>
        <p:nvSpPr>
          <p:cNvPr id="3" name="TextBox 3"/>
          <p:cNvSpPr txBox="1"/>
          <p:nvPr/>
        </p:nvSpPr>
        <p:spPr>
          <a:xfrm>
            <a:off x="2208101" y="304693"/>
            <a:ext cx="13871797" cy="2692039"/>
          </a:xfrm>
          <a:prstGeom prst="rect">
            <a:avLst/>
          </a:prstGeom>
        </p:spPr>
        <p:txBody>
          <a:bodyPr lIns="0" tIns="0" rIns="0" bIns="0" rtlCol="0" anchor="t">
            <a:spAutoFit/>
          </a:bodyPr>
          <a:lstStyle/>
          <a:p>
            <a:pPr algn="ctr">
              <a:lnSpc>
                <a:spcPts val="11439"/>
              </a:lnSpc>
            </a:pPr>
            <a:r>
              <a:rPr lang="en-US" sz="8799">
                <a:solidFill>
                  <a:srgbClr val="5A60F1"/>
                </a:solidFill>
                <a:latin typeface="Alegreya Bold Bold Italics"/>
              </a:rPr>
              <a:t>Hyperparameter Tuning  </a:t>
            </a:r>
          </a:p>
          <a:p>
            <a:pPr>
              <a:lnSpc>
                <a:spcPts val="4883"/>
              </a:lnSpc>
            </a:pPr>
            <a:r>
              <a:rPr lang="en-US" sz="3756">
                <a:solidFill>
                  <a:srgbClr val="191919"/>
                </a:solidFill>
                <a:latin typeface="Calibri (MS) Bold Italics"/>
              </a:rPr>
              <a:t>      </a:t>
            </a:r>
          </a:p>
          <a:p>
            <a:pPr marL="0" lvl="0" indent="0" algn="ctr">
              <a:lnSpc>
                <a:spcPts val="4883"/>
              </a:lnSpc>
            </a:pPr>
            <a:endParaRPr lang="en-US" sz="3756">
              <a:solidFill>
                <a:srgbClr val="191919"/>
              </a:solidFill>
              <a:latin typeface="Calibri (MS) Bold Italics"/>
            </a:endParaRPr>
          </a:p>
        </p:txBody>
      </p:sp>
      <p:sp>
        <p:nvSpPr>
          <p:cNvPr id="4" name="TextBox 4"/>
          <p:cNvSpPr txBox="1"/>
          <p:nvPr/>
        </p:nvSpPr>
        <p:spPr>
          <a:xfrm>
            <a:off x="1245944" y="2468701"/>
            <a:ext cx="16230600" cy="3535388"/>
          </a:xfrm>
          <a:prstGeom prst="rect">
            <a:avLst/>
          </a:prstGeom>
        </p:spPr>
        <p:txBody>
          <a:bodyPr lIns="0" tIns="0" rIns="0" bIns="0" rtlCol="0" anchor="t">
            <a:spAutoFit/>
          </a:bodyPr>
          <a:lstStyle/>
          <a:p>
            <a:pPr>
              <a:lnSpc>
                <a:spcPts val="4636"/>
              </a:lnSpc>
            </a:pPr>
            <a:r>
              <a:rPr lang="en-US" sz="3311" spc="49" dirty="0">
                <a:solidFill>
                  <a:srgbClr val="000000"/>
                </a:solidFill>
                <a:latin typeface="Calibri (MS)"/>
              </a:rPr>
              <a:t>Hyperparameter tuning refers to the process of selecting the optimal values for the parameters that are not learned by a machine learning algorithm, but rather set prior to training. These parameters, known as hyperparameters, can greatly affect the performance of the model, and tuning them involves experimenting with different values to find the combination that results in the best performance on a given task.</a:t>
            </a:r>
          </a:p>
          <a:p>
            <a:pPr marL="0" lvl="0" indent="0">
              <a:lnSpc>
                <a:spcPts val="4636"/>
              </a:lnSpc>
            </a:pPr>
            <a:endParaRPr lang="en-US" sz="3311" spc="49" dirty="0">
              <a:solidFill>
                <a:srgbClr val="000000"/>
              </a:solidFill>
              <a:latin typeface="Calibri (MS)"/>
            </a:endParaRPr>
          </a:p>
        </p:txBody>
      </p:sp>
      <p:pic>
        <p:nvPicPr>
          <p:cNvPr id="5" name="Picture 4">
            <a:extLst>
              <a:ext uri="{FF2B5EF4-FFF2-40B4-BE49-F238E27FC236}">
                <a16:creationId xmlns:a16="http://schemas.microsoft.com/office/drawing/2014/main" id="{014CC5FF-46C9-1F1D-BD0D-6E2140EC8A79}"/>
              </a:ext>
            </a:extLst>
          </p:cNvPr>
          <p:cNvPicPr>
            <a:picLocks noChangeAspect="1"/>
          </p:cNvPicPr>
          <p:nvPr/>
        </p:nvPicPr>
        <p:blipFill>
          <a:blip r:embed="rId3"/>
          <a:stretch>
            <a:fillRect/>
          </a:stretch>
        </p:blipFill>
        <p:spPr>
          <a:xfrm>
            <a:off x="9144000" y="5554346"/>
            <a:ext cx="8686800" cy="2865754"/>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rotWithShape="1">
          <a:blip r:embed="rId2"/>
          <a:srcRect l="-1" t="2444" r="27118" b="2242"/>
          <a:stretch/>
        </p:blipFill>
        <p:spPr>
          <a:xfrm>
            <a:off x="10363202" y="5143500"/>
            <a:ext cx="6667500" cy="2713342"/>
          </a:xfrm>
          <a:prstGeom prst="rect">
            <a:avLst/>
          </a:prstGeom>
        </p:spPr>
      </p:pic>
      <p:grpSp>
        <p:nvGrpSpPr>
          <p:cNvPr id="3" name="Group 3"/>
          <p:cNvGrpSpPr/>
          <p:nvPr/>
        </p:nvGrpSpPr>
        <p:grpSpPr>
          <a:xfrm>
            <a:off x="1028700" y="245640"/>
            <a:ext cx="15066694" cy="3151936"/>
            <a:chOff x="0" y="0"/>
            <a:chExt cx="20088926" cy="4202582"/>
          </a:xfrm>
        </p:grpSpPr>
        <p:sp>
          <p:nvSpPr>
            <p:cNvPr id="4" name="TextBox 4"/>
            <p:cNvSpPr txBox="1"/>
            <p:nvPr/>
          </p:nvSpPr>
          <p:spPr>
            <a:xfrm>
              <a:off x="0" y="-85725"/>
              <a:ext cx="20088926" cy="3684967"/>
            </a:xfrm>
            <a:prstGeom prst="rect">
              <a:avLst/>
            </a:prstGeom>
          </p:spPr>
          <p:txBody>
            <a:bodyPr lIns="0" tIns="0" rIns="0" bIns="0" rtlCol="0" anchor="t">
              <a:spAutoFit/>
            </a:bodyPr>
            <a:lstStyle/>
            <a:p>
              <a:pPr algn="ctr">
                <a:lnSpc>
                  <a:spcPts val="11439"/>
                </a:lnSpc>
              </a:pPr>
              <a:r>
                <a:rPr lang="en-US" sz="8799">
                  <a:solidFill>
                    <a:srgbClr val="5A60F1"/>
                  </a:solidFill>
                  <a:latin typeface="Alegreya Bold Bold Italics"/>
                </a:rPr>
                <a:t>Random Forest Algorithm</a:t>
              </a:r>
            </a:p>
            <a:p>
              <a:pPr>
                <a:lnSpc>
                  <a:spcPts val="5320"/>
                </a:lnSpc>
              </a:pPr>
              <a:r>
                <a:rPr lang="en-US" sz="4092">
                  <a:solidFill>
                    <a:srgbClr val="191919"/>
                  </a:solidFill>
                  <a:latin typeface="Calibri (MS) Bold Italics"/>
                </a:rPr>
                <a:t>      </a:t>
              </a:r>
            </a:p>
            <a:p>
              <a:pPr marL="0" lvl="0" indent="0" algn="ctr">
                <a:lnSpc>
                  <a:spcPts val="5320"/>
                </a:lnSpc>
              </a:pPr>
              <a:endParaRPr lang="en-US" sz="4092">
                <a:solidFill>
                  <a:srgbClr val="191919"/>
                </a:solidFill>
                <a:latin typeface="Calibri (MS) Bold Italics"/>
              </a:endParaRPr>
            </a:p>
          </p:txBody>
        </p:sp>
        <p:sp>
          <p:nvSpPr>
            <p:cNvPr id="5" name="TextBox 5"/>
            <p:cNvSpPr txBox="1"/>
            <p:nvPr/>
          </p:nvSpPr>
          <p:spPr>
            <a:xfrm>
              <a:off x="0" y="3781042"/>
              <a:ext cx="20088926" cy="421540"/>
            </a:xfrm>
            <a:prstGeom prst="rect">
              <a:avLst/>
            </a:prstGeom>
          </p:spPr>
          <p:txBody>
            <a:bodyPr lIns="0" tIns="0" rIns="0" bIns="0" rtlCol="0" anchor="t">
              <a:spAutoFit/>
            </a:bodyPr>
            <a:lstStyle/>
            <a:p>
              <a:pPr marL="0" lvl="0" indent="0">
                <a:lnSpc>
                  <a:spcPts val="2676"/>
                </a:lnSpc>
              </a:pPr>
              <a:endParaRPr/>
            </a:p>
          </p:txBody>
        </p:sp>
      </p:grpSp>
      <p:sp>
        <p:nvSpPr>
          <p:cNvPr id="6" name="TextBox 6"/>
          <p:cNvSpPr txBox="1"/>
          <p:nvPr/>
        </p:nvSpPr>
        <p:spPr>
          <a:xfrm>
            <a:off x="263627" y="2331841"/>
            <a:ext cx="17760747" cy="2131472"/>
          </a:xfrm>
          <a:prstGeom prst="rect">
            <a:avLst/>
          </a:prstGeom>
        </p:spPr>
        <p:txBody>
          <a:bodyPr lIns="0" tIns="0" rIns="0" bIns="0" rtlCol="0" anchor="t">
            <a:spAutoFit/>
          </a:bodyPr>
          <a:lstStyle/>
          <a:p>
            <a:pPr>
              <a:lnSpc>
                <a:spcPts val="3291"/>
              </a:lnSpc>
            </a:pPr>
            <a:r>
              <a:rPr lang="en-US" sz="3291" dirty="0">
                <a:solidFill>
                  <a:srgbClr val="000000"/>
                </a:solidFill>
                <a:latin typeface="Calibri (MS)"/>
              </a:rPr>
              <a:t>The Random Forest Regression algorithm was applied to the dataset to predict the prices of houses. The model was trained with 100 decision trees and a maximum depth of 21 to reduce overfitting. The </a:t>
            </a:r>
            <a:r>
              <a:rPr lang="en-US" sz="3291" dirty="0" err="1">
                <a:solidFill>
                  <a:srgbClr val="000000"/>
                </a:solidFill>
                <a:latin typeface="Calibri (MS)"/>
              </a:rPr>
              <a:t>n_jobs</a:t>
            </a:r>
            <a:r>
              <a:rPr lang="en-US" sz="3291" dirty="0">
                <a:solidFill>
                  <a:srgbClr val="000000"/>
                </a:solidFill>
                <a:latin typeface="Calibri (MS)"/>
              </a:rPr>
              <a:t> parameter was set to -1 to utilize all available CPU cores for parallel processing. The random state was set to 42 to ensure reproducibility of results.</a:t>
            </a:r>
          </a:p>
          <a:p>
            <a:pPr>
              <a:lnSpc>
                <a:spcPts val="3291"/>
              </a:lnSpc>
              <a:spcBef>
                <a:spcPct val="0"/>
              </a:spcBef>
            </a:pPr>
            <a:endParaRPr lang="en-US" sz="3291" dirty="0">
              <a:solidFill>
                <a:srgbClr val="000000"/>
              </a:solidFill>
              <a:latin typeface="Calibri (MS)"/>
            </a:endParaRPr>
          </a:p>
        </p:txBody>
      </p:sp>
      <p:pic>
        <p:nvPicPr>
          <p:cNvPr id="9" name="Picture 8" descr="Text&#10;&#10;Description automatically generated">
            <a:extLst>
              <a:ext uri="{FF2B5EF4-FFF2-40B4-BE49-F238E27FC236}">
                <a16:creationId xmlns:a16="http://schemas.microsoft.com/office/drawing/2014/main" id="{CB55C19B-BB05-4AF3-1110-639F606392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7298" y="5143500"/>
            <a:ext cx="7162800" cy="2811659"/>
          </a:xfrm>
          <a:prstGeom prst="rect">
            <a:avLst/>
          </a:prstGeom>
        </p:spPr>
      </p:pic>
      <p:sp>
        <p:nvSpPr>
          <p:cNvPr id="11" name="TextBox 10">
            <a:extLst>
              <a:ext uri="{FF2B5EF4-FFF2-40B4-BE49-F238E27FC236}">
                <a16:creationId xmlns:a16="http://schemas.microsoft.com/office/drawing/2014/main" id="{9B329F7C-B66F-74FC-E109-56DD1EF2A154}"/>
              </a:ext>
            </a:extLst>
          </p:cNvPr>
          <p:cNvSpPr txBox="1"/>
          <p:nvPr/>
        </p:nvSpPr>
        <p:spPr>
          <a:xfrm>
            <a:off x="1257298" y="4463313"/>
            <a:ext cx="9144000" cy="584775"/>
          </a:xfrm>
          <a:prstGeom prst="rect">
            <a:avLst/>
          </a:prstGeom>
          <a:noFill/>
        </p:spPr>
        <p:txBody>
          <a:bodyPr wrap="square">
            <a:spAutoFit/>
          </a:bodyPr>
          <a:lstStyle/>
          <a:p>
            <a:r>
              <a:rPr lang="en-US" sz="3200" dirty="0"/>
              <a:t>Train Data</a:t>
            </a:r>
          </a:p>
        </p:txBody>
      </p:sp>
      <p:sp>
        <p:nvSpPr>
          <p:cNvPr id="13" name="TextBox 12">
            <a:extLst>
              <a:ext uri="{FF2B5EF4-FFF2-40B4-BE49-F238E27FC236}">
                <a16:creationId xmlns:a16="http://schemas.microsoft.com/office/drawing/2014/main" id="{A47238FE-EDE4-BA59-8615-8BF8491EC63B}"/>
              </a:ext>
            </a:extLst>
          </p:cNvPr>
          <p:cNvSpPr txBox="1"/>
          <p:nvPr/>
        </p:nvSpPr>
        <p:spPr>
          <a:xfrm>
            <a:off x="10328566" y="4314504"/>
            <a:ext cx="9144000" cy="584775"/>
          </a:xfrm>
          <a:prstGeom prst="rect">
            <a:avLst/>
          </a:prstGeom>
          <a:noFill/>
        </p:spPr>
        <p:txBody>
          <a:bodyPr wrap="square">
            <a:spAutoFit/>
          </a:bodyPr>
          <a:lstStyle/>
          <a:p>
            <a:r>
              <a:rPr lang="en-US" sz="3200" dirty="0"/>
              <a:t>Test Data</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5">
            <a:extLst>
              <a:ext uri="{FF2B5EF4-FFF2-40B4-BE49-F238E27FC236}">
                <a16:creationId xmlns:a16="http://schemas.microsoft.com/office/drawing/2014/main" id="{96663855-0653-D1D7-D19B-A7C5E6E9B0D5}"/>
              </a:ext>
            </a:extLst>
          </p:cNvPr>
          <p:cNvGrpSpPr/>
          <p:nvPr/>
        </p:nvGrpSpPr>
        <p:grpSpPr>
          <a:xfrm>
            <a:off x="645750" y="786052"/>
            <a:ext cx="15066694" cy="3077224"/>
            <a:chOff x="0" y="-123825"/>
            <a:chExt cx="20088926" cy="4326407"/>
          </a:xfrm>
        </p:grpSpPr>
        <p:sp>
          <p:nvSpPr>
            <p:cNvPr id="9" name="TextBox 6">
              <a:extLst>
                <a:ext uri="{FF2B5EF4-FFF2-40B4-BE49-F238E27FC236}">
                  <a16:creationId xmlns:a16="http://schemas.microsoft.com/office/drawing/2014/main" id="{DFC740A3-64CB-1C07-A4D4-957DF944EC18}"/>
                </a:ext>
              </a:extLst>
            </p:cNvPr>
            <p:cNvSpPr txBox="1"/>
            <p:nvPr/>
          </p:nvSpPr>
          <p:spPr>
            <a:xfrm>
              <a:off x="0" y="-123825"/>
              <a:ext cx="20088926" cy="3647534"/>
            </a:xfrm>
            <a:prstGeom prst="rect">
              <a:avLst/>
            </a:prstGeom>
          </p:spPr>
          <p:txBody>
            <a:bodyPr lIns="0" tIns="0" rIns="0" bIns="0" rtlCol="0" anchor="t">
              <a:spAutoFit/>
            </a:bodyPr>
            <a:lstStyle/>
            <a:p>
              <a:pPr>
                <a:lnSpc>
                  <a:spcPts val="5320"/>
                </a:lnSpc>
              </a:pPr>
              <a:r>
                <a:rPr lang="en-US" sz="4092" dirty="0">
                  <a:solidFill>
                    <a:srgbClr val="5A60F1"/>
                  </a:solidFill>
                  <a:latin typeface="Calibri (MS) Bold Italics"/>
                </a:rPr>
                <a:t>Visualization of True Values vs Predicted Values for Random Forest Algorithm for train data</a:t>
              </a:r>
            </a:p>
            <a:p>
              <a:pPr marL="0" lvl="0" indent="0" algn="ctr">
                <a:lnSpc>
                  <a:spcPts val="11439"/>
                </a:lnSpc>
              </a:pPr>
              <a:endParaRPr lang="en-US" sz="4092" dirty="0">
                <a:solidFill>
                  <a:srgbClr val="5A60F1"/>
                </a:solidFill>
                <a:latin typeface="Calibri (MS) Bold Italics"/>
              </a:endParaRPr>
            </a:p>
          </p:txBody>
        </p:sp>
        <p:sp>
          <p:nvSpPr>
            <p:cNvPr id="10" name="TextBox 7">
              <a:extLst>
                <a:ext uri="{FF2B5EF4-FFF2-40B4-BE49-F238E27FC236}">
                  <a16:creationId xmlns:a16="http://schemas.microsoft.com/office/drawing/2014/main" id="{8C702289-6C91-BB9F-0E98-91548C7057BE}"/>
                </a:ext>
              </a:extLst>
            </p:cNvPr>
            <p:cNvSpPr txBox="1"/>
            <p:nvPr/>
          </p:nvSpPr>
          <p:spPr>
            <a:xfrm>
              <a:off x="0" y="3781042"/>
              <a:ext cx="20088926" cy="421540"/>
            </a:xfrm>
            <a:prstGeom prst="rect">
              <a:avLst/>
            </a:prstGeom>
          </p:spPr>
          <p:txBody>
            <a:bodyPr lIns="0" tIns="0" rIns="0" bIns="0" rtlCol="0" anchor="t">
              <a:spAutoFit/>
            </a:bodyPr>
            <a:lstStyle/>
            <a:p>
              <a:pPr marL="0" lvl="0" indent="0">
                <a:lnSpc>
                  <a:spcPts val="2676"/>
                </a:lnSpc>
              </a:pPr>
              <a:endParaRPr/>
            </a:p>
          </p:txBody>
        </p:sp>
      </p:grpSp>
      <p:pic>
        <p:nvPicPr>
          <p:cNvPr id="11" name="Picture 10">
            <a:extLst>
              <a:ext uri="{FF2B5EF4-FFF2-40B4-BE49-F238E27FC236}">
                <a16:creationId xmlns:a16="http://schemas.microsoft.com/office/drawing/2014/main" id="{E5DF31E2-91C8-19BC-E5F4-4D39C9D38683}"/>
              </a:ext>
            </a:extLst>
          </p:cNvPr>
          <p:cNvPicPr>
            <a:picLocks noChangeAspect="1"/>
          </p:cNvPicPr>
          <p:nvPr/>
        </p:nvPicPr>
        <p:blipFill>
          <a:blip r:embed="rId2"/>
          <a:stretch>
            <a:fillRect/>
          </a:stretch>
        </p:blipFill>
        <p:spPr>
          <a:xfrm>
            <a:off x="838200" y="3009900"/>
            <a:ext cx="5029200" cy="6052649"/>
          </a:xfrm>
          <a:prstGeom prst="rect">
            <a:avLst/>
          </a:prstGeom>
        </p:spPr>
      </p:pic>
      <p:pic>
        <p:nvPicPr>
          <p:cNvPr id="12" name="Picture 11">
            <a:extLst>
              <a:ext uri="{FF2B5EF4-FFF2-40B4-BE49-F238E27FC236}">
                <a16:creationId xmlns:a16="http://schemas.microsoft.com/office/drawing/2014/main" id="{8EC35774-6E79-14C5-79DB-92772648669E}"/>
              </a:ext>
            </a:extLst>
          </p:cNvPr>
          <p:cNvPicPr>
            <a:picLocks noChangeAspect="1"/>
          </p:cNvPicPr>
          <p:nvPr/>
        </p:nvPicPr>
        <p:blipFill>
          <a:blip r:embed="rId3"/>
          <a:stretch>
            <a:fillRect/>
          </a:stretch>
        </p:blipFill>
        <p:spPr>
          <a:xfrm>
            <a:off x="6553200" y="3238500"/>
            <a:ext cx="10591800" cy="4495800"/>
          </a:xfrm>
          <a:prstGeom prst="rect">
            <a:avLst/>
          </a:prstGeom>
        </p:spPr>
      </p:pic>
    </p:spTree>
    <p:extLst>
      <p:ext uri="{BB962C8B-B14F-4D97-AF65-F5344CB8AC3E}">
        <p14:creationId xmlns:p14="http://schemas.microsoft.com/office/powerpoint/2010/main" val="31451525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2710" r="46673"/>
          <a:stretch>
            <a:fillRect/>
          </a:stretch>
        </p:blipFill>
        <p:spPr>
          <a:xfrm>
            <a:off x="645750" y="2845884"/>
            <a:ext cx="4431608" cy="5536885"/>
          </a:xfrm>
          <a:prstGeom prst="rect">
            <a:avLst/>
          </a:prstGeom>
        </p:spPr>
      </p:pic>
      <p:pic>
        <p:nvPicPr>
          <p:cNvPr id="4" name="Picture 4"/>
          <p:cNvPicPr>
            <a:picLocks noChangeAspect="1"/>
          </p:cNvPicPr>
          <p:nvPr/>
        </p:nvPicPr>
        <p:blipFill>
          <a:blip r:embed="rId3"/>
          <a:srcRect t="32089" b="3458"/>
          <a:stretch>
            <a:fillRect/>
          </a:stretch>
        </p:blipFill>
        <p:spPr>
          <a:xfrm>
            <a:off x="5823519" y="4135069"/>
            <a:ext cx="12464481" cy="3588172"/>
          </a:xfrm>
          <a:prstGeom prst="rect">
            <a:avLst/>
          </a:prstGeom>
        </p:spPr>
      </p:pic>
      <p:grpSp>
        <p:nvGrpSpPr>
          <p:cNvPr id="5" name="Group 5"/>
          <p:cNvGrpSpPr/>
          <p:nvPr/>
        </p:nvGrpSpPr>
        <p:grpSpPr>
          <a:xfrm>
            <a:off x="645750" y="251519"/>
            <a:ext cx="15066694" cy="3244805"/>
            <a:chOff x="0" y="-123825"/>
            <a:chExt cx="20088926" cy="4326407"/>
          </a:xfrm>
        </p:grpSpPr>
        <p:sp>
          <p:nvSpPr>
            <p:cNvPr id="6" name="TextBox 6"/>
            <p:cNvSpPr txBox="1"/>
            <p:nvPr/>
          </p:nvSpPr>
          <p:spPr>
            <a:xfrm>
              <a:off x="0" y="-123825"/>
              <a:ext cx="20088926" cy="3459154"/>
            </a:xfrm>
            <a:prstGeom prst="rect">
              <a:avLst/>
            </a:prstGeom>
          </p:spPr>
          <p:txBody>
            <a:bodyPr lIns="0" tIns="0" rIns="0" bIns="0" rtlCol="0" anchor="t">
              <a:spAutoFit/>
            </a:bodyPr>
            <a:lstStyle/>
            <a:p>
              <a:pPr>
                <a:lnSpc>
                  <a:spcPts val="5320"/>
                </a:lnSpc>
              </a:pPr>
              <a:r>
                <a:rPr lang="en-US" sz="4092" dirty="0">
                  <a:solidFill>
                    <a:srgbClr val="5A60F1"/>
                  </a:solidFill>
                  <a:latin typeface="Calibri (MS) Bold Italics"/>
                </a:rPr>
                <a:t>Visualization of True Values vs Predicted Values for Random Forest Algorithm for test data</a:t>
              </a:r>
            </a:p>
            <a:p>
              <a:pPr marL="0" lvl="0" indent="0" algn="ctr">
                <a:lnSpc>
                  <a:spcPts val="11439"/>
                </a:lnSpc>
              </a:pPr>
              <a:endParaRPr lang="en-US" sz="4092" dirty="0">
                <a:solidFill>
                  <a:srgbClr val="5A60F1"/>
                </a:solidFill>
                <a:latin typeface="Calibri (MS) Bold Italics"/>
              </a:endParaRPr>
            </a:p>
          </p:txBody>
        </p:sp>
        <p:sp>
          <p:nvSpPr>
            <p:cNvPr id="7" name="TextBox 7"/>
            <p:cNvSpPr txBox="1"/>
            <p:nvPr/>
          </p:nvSpPr>
          <p:spPr>
            <a:xfrm>
              <a:off x="0" y="3781042"/>
              <a:ext cx="20088926" cy="421540"/>
            </a:xfrm>
            <a:prstGeom prst="rect">
              <a:avLst/>
            </a:prstGeom>
          </p:spPr>
          <p:txBody>
            <a:bodyPr lIns="0" tIns="0" rIns="0" bIns="0" rtlCol="0" anchor="t">
              <a:spAutoFit/>
            </a:bodyPr>
            <a:lstStyle/>
            <a:p>
              <a:pPr marL="0" lvl="0" indent="0">
                <a:lnSpc>
                  <a:spcPts val="2676"/>
                </a:lnSpc>
              </a:pPr>
              <a:endParaRPr/>
            </a:p>
          </p:txBody>
        </p:sp>
      </p:gr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5E17EB"/>
        </a:solidFill>
        <a:effectLst/>
      </p:bgPr>
    </p:bg>
    <p:spTree>
      <p:nvGrpSpPr>
        <p:cNvPr id="1" name=""/>
        <p:cNvGrpSpPr/>
        <p:nvPr/>
      </p:nvGrpSpPr>
      <p:grpSpPr>
        <a:xfrm>
          <a:off x="0" y="0"/>
          <a:ext cx="0" cy="0"/>
          <a:chOff x="0" y="0"/>
          <a:chExt cx="0" cy="0"/>
        </a:xfrm>
      </p:grpSpPr>
      <p:sp>
        <p:nvSpPr>
          <p:cNvPr id="2" name="TextBox 2"/>
          <p:cNvSpPr txBox="1"/>
          <p:nvPr/>
        </p:nvSpPr>
        <p:spPr>
          <a:xfrm>
            <a:off x="2281533" y="2953018"/>
            <a:ext cx="14819771" cy="4999631"/>
          </a:xfrm>
          <a:prstGeom prst="rect">
            <a:avLst/>
          </a:prstGeom>
        </p:spPr>
        <p:txBody>
          <a:bodyPr lIns="0" tIns="0" rIns="0" bIns="0" rtlCol="0" anchor="t">
            <a:spAutoFit/>
          </a:bodyPr>
          <a:lstStyle/>
          <a:p>
            <a:pPr algn="ctr">
              <a:lnSpc>
                <a:spcPts val="13129"/>
              </a:lnSpc>
            </a:pPr>
            <a:r>
              <a:rPr lang="en-US" sz="10099">
                <a:solidFill>
                  <a:srgbClr val="FFFFFF"/>
                </a:solidFill>
                <a:latin typeface="Alegreya Bold Bold Italics"/>
              </a:rPr>
              <a:t>Comparision Between Algorithms</a:t>
            </a:r>
          </a:p>
          <a:p>
            <a:pPr>
              <a:lnSpc>
                <a:spcPts val="6573"/>
              </a:lnSpc>
            </a:pPr>
            <a:r>
              <a:rPr lang="en-US" sz="5056">
                <a:solidFill>
                  <a:srgbClr val="FFFFFF"/>
                </a:solidFill>
                <a:latin typeface="Calibri (MS) Bold Italics"/>
              </a:rPr>
              <a:t>      </a:t>
            </a:r>
          </a:p>
          <a:p>
            <a:pPr marL="0" lvl="0" indent="0" algn="ctr">
              <a:lnSpc>
                <a:spcPts val="6573"/>
              </a:lnSpc>
            </a:pPr>
            <a:endParaRPr lang="en-US" sz="5056">
              <a:solidFill>
                <a:srgbClr val="FFFFFF"/>
              </a:solidFill>
              <a:latin typeface="Calibri (MS) Bold Italics"/>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3960486" y="4123814"/>
            <a:ext cx="10288914" cy="4527804"/>
          </a:xfrm>
          <a:prstGeom prst="rect">
            <a:avLst/>
          </a:prstGeom>
        </p:spPr>
      </p:pic>
      <p:sp>
        <p:nvSpPr>
          <p:cNvPr id="3" name="TextBox 3"/>
          <p:cNvSpPr txBox="1"/>
          <p:nvPr/>
        </p:nvSpPr>
        <p:spPr>
          <a:xfrm>
            <a:off x="-5014635" y="1068391"/>
            <a:ext cx="15066694" cy="2785157"/>
          </a:xfrm>
          <a:prstGeom prst="rect">
            <a:avLst/>
          </a:prstGeom>
        </p:spPr>
        <p:txBody>
          <a:bodyPr lIns="0" tIns="0" rIns="0" bIns="0" rtlCol="0" anchor="t">
            <a:spAutoFit/>
          </a:bodyPr>
          <a:lstStyle/>
          <a:p>
            <a:pPr algn="ctr">
              <a:lnSpc>
                <a:spcPts val="11439"/>
              </a:lnSpc>
            </a:pPr>
            <a:r>
              <a:rPr lang="en-US" sz="8799">
                <a:solidFill>
                  <a:srgbClr val="5A60F1"/>
                </a:solidFill>
                <a:latin typeface="Alegreya Bold Bold Italics"/>
              </a:rPr>
              <a:t>Result</a:t>
            </a:r>
          </a:p>
          <a:p>
            <a:pPr>
              <a:lnSpc>
                <a:spcPts val="5320"/>
              </a:lnSpc>
            </a:pPr>
            <a:r>
              <a:rPr lang="en-US" sz="4092">
                <a:solidFill>
                  <a:srgbClr val="191919"/>
                </a:solidFill>
                <a:latin typeface="Calibri (MS) Bold Italics"/>
              </a:rPr>
              <a:t>      </a:t>
            </a:r>
          </a:p>
          <a:p>
            <a:pPr marL="0" lvl="0" indent="0" algn="ctr">
              <a:lnSpc>
                <a:spcPts val="5320"/>
              </a:lnSpc>
            </a:pPr>
            <a:endParaRPr lang="en-US" sz="4092">
              <a:solidFill>
                <a:srgbClr val="191919"/>
              </a:solidFill>
              <a:latin typeface="Calibri (MS) Bold Italics"/>
            </a:endParaRPr>
          </a:p>
        </p:txBody>
      </p:sp>
      <p:sp>
        <p:nvSpPr>
          <p:cNvPr id="4" name="TextBox 4"/>
          <p:cNvSpPr txBox="1"/>
          <p:nvPr/>
        </p:nvSpPr>
        <p:spPr>
          <a:xfrm>
            <a:off x="1176165" y="2861756"/>
            <a:ext cx="15935671" cy="537553"/>
          </a:xfrm>
          <a:prstGeom prst="rect">
            <a:avLst/>
          </a:prstGeom>
        </p:spPr>
        <p:txBody>
          <a:bodyPr lIns="0" tIns="0" rIns="0" bIns="0" rtlCol="0" anchor="t">
            <a:spAutoFit/>
          </a:bodyPr>
          <a:lstStyle/>
          <a:p>
            <a:pPr marL="0" lvl="0" indent="0">
              <a:lnSpc>
                <a:spcPts val="4496"/>
              </a:lnSpc>
            </a:pPr>
            <a:r>
              <a:rPr lang="en-US" sz="3211" spc="48">
                <a:solidFill>
                  <a:srgbClr val="000000"/>
                </a:solidFill>
                <a:latin typeface="Aileron Regular"/>
              </a:rPr>
              <a:t>Comparison of result between Linear Regression, Decision Tree And Random forest</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8700" y="245640"/>
            <a:ext cx="15066694" cy="3151936"/>
            <a:chOff x="0" y="0"/>
            <a:chExt cx="20088926" cy="4202582"/>
          </a:xfrm>
        </p:grpSpPr>
        <p:sp>
          <p:nvSpPr>
            <p:cNvPr id="3" name="TextBox 3"/>
            <p:cNvSpPr txBox="1"/>
            <p:nvPr/>
          </p:nvSpPr>
          <p:spPr>
            <a:xfrm>
              <a:off x="0" y="-85725"/>
              <a:ext cx="20088926" cy="3684967"/>
            </a:xfrm>
            <a:prstGeom prst="rect">
              <a:avLst/>
            </a:prstGeom>
          </p:spPr>
          <p:txBody>
            <a:bodyPr lIns="0" tIns="0" rIns="0" bIns="0" rtlCol="0" anchor="t">
              <a:spAutoFit/>
            </a:bodyPr>
            <a:lstStyle/>
            <a:p>
              <a:pPr algn="ctr">
                <a:lnSpc>
                  <a:spcPts val="11439"/>
                </a:lnSpc>
              </a:pPr>
              <a:r>
                <a:rPr lang="en-US" sz="8799">
                  <a:solidFill>
                    <a:srgbClr val="5A60F1"/>
                  </a:solidFill>
                  <a:latin typeface="Alegreya Bold Bold Italics"/>
                </a:rPr>
                <a:t>Conclusion </a:t>
              </a:r>
            </a:p>
            <a:p>
              <a:pPr>
                <a:lnSpc>
                  <a:spcPts val="5320"/>
                </a:lnSpc>
              </a:pPr>
              <a:r>
                <a:rPr lang="en-US" sz="4092">
                  <a:solidFill>
                    <a:srgbClr val="191919"/>
                  </a:solidFill>
                  <a:latin typeface="Calibri (MS) Bold Italics"/>
                </a:rPr>
                <a:t>      </a:t>
              </a:r>
            </a:p>
            <a:p>
              <a:pPr marL="0" lvl="0" indent="0" algn="ctr">
                <a:lnSpc>
                  <a:spcPts val="5320"/>
                </a:lnSpc>
              </a:pPr>
              <a:endParaRPr lang="en-US" sz="4092">
                <a:solidFill>
                  <a:srgbClr val="191919"/>
                </a:solidFill>
                <a:latin typeface="Calibri (MS) Bold Italics"/>
              </a:endParaRPr>
            </a:p>
          </p:txBody>
        </p:sp>
        <p:sp>
          <p:nvSpPr>
            <p:cNvPr id="4" name="TextBox 4"/>
            <p:cNvSpPr txBox="1"/>
            <p:nvPr/>
          </p:nvSpPr>
          <p:spPr>
            <a:xfrm>
              <a:off x="0" y="3781042"/>
              <a:ext cx="20088926" cy="421540"/>
            </a:xfrm>
            <a:prstGeom prst="rect">
              <a:avLst/>
            </a:prstGeom>
          </p:spPr>
          <p:txBody>
            <a:bodyPr lIns="0" tIns="0" rIns="0" bIns="0" rtlCol="0" anchor="t">
              <a:spAutoFit/>
            </a:bodyPr>
            <a:lstStyle/>
            <a:p>
              <a:pPr marL="0" lvl="0" indent="0">
                <a:lnSpc>
                  <a:spcPts val="2676"/>
                </a:lnSpc>
              </a:pPr>
              <a:endParaRPr/>
            </a:p>
          </p:txBody>
        </p:sp>
      </p:grpSp>
      <p:sp>
        <p:nvSpPr>
          <p:cNvPr id="5" name="TextBox 5"/>
          <p:cNvSpPr txBox="1"/>
          <p:nvPr/>
        </p:nvSpPr>
        <p:spPr>
          <a:xfrm>
            <a:off x="1021773" y="2324100"/>
            <a:ext cx="17266227" cy="2974532"/>
          </a:xfrm>
          <a:prstGeom prst="rect">
            <a:avLst/>
          </a:prstGeom>
        </p:spPr>
        <p:txBody>
          <a:bodyPr wrap="square" lIns="0" tIns="0" rIns="0" bIns="0" rtlCol="0" anchor="t">
            <a:spAutoFit/>
          </a:bodyPr>
          <a:lstStyle/>
          <a:p>
            <a:pPr algn="l"/>
            <a:r>
              <a:rPr lang="en-US" sz="3200" b="0" i="0" dirty="0">
                <a:solidFill>
                  <a:srgbClr val="292929"/>
                </a:solidFill>
                <a:effectLst/>
                <a:latin typeface="source-serif-pro"/>
              </a:rPr>
              <a:t>From the Exploratory Data Analysis, we could generate insight from the data. How each of the features relates to the target. Also, it can be seen from the evaluation of three models that Random Forest Regressor performed better than Linear Regression.</a:t>
            </a:r>
          </a:p>
          <a:p>
            <a:br>
              <a:rPr lang="en-US" sz="3200" dirty="0"/>
            </a:br>
            <a:endParaRPr lang="en-US" sz="3200" dirty="0">
              <a:solidFill>
                <a:srgbClr val="000000"/>
              </a:solidFill>
              <a:latin typeface="Calibri (MS)"/>
            </a:endParaRPr>
          </a:p>
          <a:p>
            <a:pPr>
              <a:lnSpc>
                <a:spcPts val="4160"/>
              </a:lnSpc>
              <a:spcBef>
                <a:spcPct val="0"/>
              </a:spcBef>
            </a:pPr>
            <a:endParaRPr lang="en-US" sz="3200" dirty="0">
              <a:solidFill>
                <a:srgbClr val="000000"/>
              </a:solidFill>
              <a:latin typeface="Calibri (MS)"/>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8700" y="245640"/>
            <a:ext cx="15066694" cy="3151936"/>
            <a:chOff x="0" y="0"/>
            <a:chExt cx="20088926" cy="4202582"/>
          </a:xfrm>
        </p:grpSpPr>
        <p:sp>
          <p:nvSpPr>
            <p:cNvPr id="3" name="TextBox 3"/>
            <p:cNvSpPr txBox="1"/>
            <p:nvPr/>
          </p:nvSpPr>
          <p:spPr>
            <a:xfrm>
              <a:off x="0" y="-85725"/>
              <a:ext cx="20088926" cy="3684967"/>
            </a:xfrm>
            <a:prstGeom prst="rect">
              <a:avLst/>
            </a:prstGeom>
          </p:spPr>
          <p:txBody>
            <a:bodyPr lIns="0" tIns="0" rIns="0" bIns="0" rtlCol="0" anchor="t">
              <a:spAutoFit/>
            </a:bodyPr>
            <a:lstStyle/>
            <a:p>
              <a:pPr algn="ctr">
                <a:lnSpc>
                  <a:spcPts val="11439"/>
                </a:lnSpc>
              </a:pPr>
              <a:r>
                <a:rPr lang="en-US" sz="8799">
                  <a:solidFill>
                    <a:srgbClr val="5A60F1"/>
                  </a:solidFill>
                  <a:latin typeface="Alegreya Bold Bold Italics"/>
                </a:rPr>
                <a:t>References  </a:t>
              </a:r>
            </a:p>
            <a:p>
              <a:pPr>
                <a:lnSpc>
                  <a:spcPts val="5320"/>
                </a:lnSpc>
              </a:pPr>
              <a:r>
                <a:rPr lang="en-US" sz="4092">
                  <a:solidFill>
                    <a:srgbClr val="191919"/>
                  </a:solidFill>
                  <a:latin typeface="Calibri (MS) Bold Italics"/>
                </a:rPr>
                <a:t>      </a:t>
              </a:r>
            </a:p>
            <a:p>
              <a:pPr marL="0" lvl="0" indent="0" algn="ctr">
                <a:lnSpc>
                  <a:spcPts val="5320"/>
                </a:lnSpc>
              </a:pPr>
              <a:endParaRPr lang="en-US" sz="4092">
                <a:solidFill>
                  <a:srgbClr val="191919"/>
                </a:solidFill>
                <a:latin typeface="Calibri (MS) Bold Italics"/>
              </a:endParaRPr>
            </a:p>
          </p:txBody>
        </p:sp>
        <p:sp>
          <p:nvSpPr>
            <p:cNvPr id="4" name="TextBox 4"/>
            <p:cNvSpPr txBox="1"/>
            <p:nvPr/>
          </p:nvSpPr>
          <p:spPr>
            <a:xfrm>
              <a:off x="0" y="3781042"/>
              <a:ext cx="20088926" cy="421540"/>
            </a:xfrm>
            <a:prstGeom prst="rect">
              <a:avLst/>
            </a:prstGeom>
          </p:spPr>
          <p:txBody>
            <a:bodyPr lIns="0" tIns="0" rIns="0" bIns="0" rtlCol="0" anchor="t">
              <a:spAutoFit/>
            </a:bodyPr>
            <a:lstStyle/>
            <a:p>
              <a:pPr marL="0" lvl="0" indent="0">
                <a:lnSpc>
                  <a:spcPts val="2676"/>
                </a:lnSpc>
              </a:pPr>
              <a:endParaRPr/>
            </a:p>
          </p:txBody>
        </p:sp>
      </p:grpSp>
      <p:sp>
        <p:nvSpPr>
          <p:cNvPr id="5" name="TextBox 5"/>
          <p:cNvSpPr txBox="1"/>
          <p:nvPr/>
        </p:nvSpPr>
        <p:spPr>
          <a:xfrm>
            <a:off x="742989" y="2095503"/>
            <a:ext cx="17545011" cy="7981945"/>
          </a:xfrm>
          <a:prstGeom prst="rect">
            <a:avLst/>
          </a:prstGeom>
        </p:spPr>
        <p:txBody>
          <a:bodyPr lIns="0" tIns="0" rIns="0" bIns="0" rtlCol="0" anchor="t">
            <a:spAutoFit/>
          </a:bodyPr>
          <a:lstStyle/>
          <a:p>
            <a:pPr>
              <a:lnSpc>
                <a:spcPts val="3900"/>
              </a:lnSpc>
            </a:pPr>
            <a:r>
              <a:rPr lang="en-US" sz="3000">
                <a:solidFill>
                  <a:srgbClr val="000000"/>
                </a:solidFill>
                <a:latin typeface="Calibri (MS)"/>
              </a:rPr>
              <a:t>[1] Author links open overlay panelWenhao Cao a, et al. “Facial Expression Recognition via a CBAM Embedded Network.” Procedia Computer Science, Elsevier, 27 July 2020, </a:t>
            </a:r>
            <a:r>
              <a:rPr lang="en-US" sz="3000">
                <a:solidFill>
                  <a:srgbClr val="13538A"/>
                </a:solidFill>
                <a:latin typeface="Calibri (MS)"/>
                <a:hlinkClick r:id="rId2" tooltip="https://www.sciencedirect.com/science/article/pii/S1877050920316355"/>
              </a:rPr>
              <a:t>https://www.sciencedirect.com/science/article/pii/S1877050920316355</a:t>
            </a:r>
          </a:p>
          <a:p>
            <a:pPr>
              <a:lnSpc>
                <a:spcPts val="3900"/>
              </a:lnSpc>
            </a:pPr>
            <a:endParaRPr lang="en-US" sz="3000">
              <a:solidFill>
                <a:srgbClr val="13538A"/>
              </a:solidFill>
              <a:latin typeface="Calibri (MS)"/>
              <a:hlinkClick r:id="rId2" tooltip="https://www.sciencedirect.com/science/article/pii/S1877050920316355"/>
            </a:endParaRPr>
          </a:p>
          <a:p>
            <a:pPr>
              <a:lnSpc>
                <a:spcPts val="3900"/>
              </a:lnSpc>
            </a:pPr>
            <a:r>
              <a:rPr lang="en-US" sz="3000">
                <a:solidFill>
                  <a:srgbClr val="000000"/>
                </a:solidFill>
                <a:latin typeface="Calibri (MS)"/>
              </a:rPr>
              <a:t>[2] House Price Prediction Using Machine Learning - IRE Journals. </a:t>
            </a:r>
            <a:r>
              <a:rPr lang="en-US" sz="3000">
                <a:solidFill>
                  <a:srgbClr val="13538A"/>
                </a:solidFill>
                <a:latin typeface="Calibri (MS)"/>
                <a:hlinkClick r:id="rId3" tooltip="https://www.irejournals.com/formatedpaper/1702692.pdf"/>
              </a:rPr>
              <a:t>https://www.irejournals.com/formatedpaper/1702692.pdf</a:t>
            </a:r>
          </a:p>
          <a:p>
            <a:pPr>
              <a:lnSpc>
                <a:spcPts val="3900"/>
              </a:lnSpc>
            </a:pPr>
            <a:endParaRPr lang="en-US" sz="3000">
              <a:solidFill>
                <a:srgbClr val="13538A"/>
              </a:solidFill>
              <a:latin typeface="Calibri (MS)"/>
              <a:hlinkClick r:id="rId3" tooltip="https://www.irejournals.com/formatedpaper/1702692.pdf"/>
            </a:endParaRPr>
          </a:p>
          <a:p>
            <a:pPr>
              <a:lnSpc>
                <a:spcPts val="3900"/>
              </a:lnSpc>
            </a:pPr>
            <a:r>
              <a:rPr lang="en-US" sz="3000">
                <a:solidFill>
                  <a:srgbClr val="000000"/>
                </a:solidFill>
                <a:latin typeface="Calibri (MS)"/>
              </a:rPr>
              <a:t>[3] House Price Prediction Using Machine Learning | IEEE Conference ... </a:t>
            </a:r>
            <a:r>
              <a:rPr lang="en-US" sz="3000">
                <a:solidFill>
                  <a:srgbClr val="13538A"/>
                </a:solidFill>
                <a:latin typeface="Calibri (MS)"/>
                <a:hlinkClick r:id="rId4" tooltip="https://ieeexplore.ieee.org/document/9725552/"/>
              </a:rPr>
              <a:t>https://ieeexplore.ieee.org/document/9725552/</a:t>
            </a:r>
          </a:p>
          <a:p>
            <a:pPr>
              <a:lnSpc>
                <a:spcPts val="3900"/>
              </a:lnSpc>
            </a:pPr>
            <a:endParaRPr lang="en-US" sz="3000">
              <a:solidFill>
                <a:srgbClr val="13538A"/>
              </a:solidFill>
              <a:latin typeface="Calibri (MS)"/>
              <a:hlinkClick r:id="rId4" tooltip="https://ieeexplore.ieee.org/document/9725552/"/>
            </a:endParaRPr>
          </a:p>
          <a:p>
            <a:pPr>
              <a:lnSpc>
                <a:spcPts val="3900"/>
              </a:lnSpc>
            </a:pPr>
            <a:r>
              <a:rPr lang="en-US" sz="3000">
                <a:solidFill>
                  <a:srgbClr val="000000"/>
                </a:solidFill>
                <a:latin typeface="Calibri (MS)"/>
              </a:rPr>
              <a:t>[4] Adithyan, Nikhil. “House Price Prediction with Machine Learning in Python.” Medium, CodeX, 26 May 2021, </a:t>
            </a:r>
            <a:r>
              <a:rPr lang="en-US" sz="3000">
                <a:solidFill>
                  <a:srgbClr val="13538A"/>
                </a:solidFill>
                <a:latin typeface="Calibri (MS)"/>
                <a:hlinkClick r:id="rId5" tooltip="https://medium.com/codex/house-price-prediction-with-machine-learning-in-python-cf9df744f7ff"/>
              </a:rPr>
              <a:t>https://medium.com/codex/house-price-prediction-with-machine-learning-in-python-cf9df744f7ff</a:t>
            </a:r>
          </a:p>
          <a:p>
            <a:pPr>
              <a:lnSpc>
                <a:spcPts val="3900"/>
              </a:lnSpc>
            </a:pPr>
            <a:endParaRPr lang="en-US" sz="3000">
              <a:solidFill>
                <a:srgbClr val="13538A"/>
              </a:solidFill>
              <a:latin typeface="Calibri (MS)"/>
              <a:hlinkClick r:id="rId5" tooltip="https://medium.com/codex/house-price-prediction-with-machine-learning-in-python-cf9df744f7ff"/>
            </a:endParaRPr>
          </a:p>
          <a:p>
            <a:pPr>
              <a:lnSpc>
                <a:spcPts val="3900"/>
              </a:lnSpc>
            </a:pPr>
            <a:r>
              <a:rPr lang="en-US" sz="3000">
                <a:solidFill>
                  <a:srgbClr val="000000"/>
                </a:solidFill>
                <a:latin typeface="Calibri (MS)"/>
              </a:rPr>
              <a:t>[5]Reese, Austin. “USA Housing Listings.” Kaggle, 17 June 2020, </a:t>
            </a:r>
            <a:r>
              <a:rPr lang="en-US" sz="3000">
                <a:solidFill>
                  <a:srgbClr val="13538A"/>
                </a:solidFill>
                <a:latin typeface="Calibri (MS)"/>
                <a:hlinkClick r:id="rId6" tooltip="https://www.kaggle.com/datasets/austinreese/usa-housing-listings"/>
              </a:rPr>
              <a:t>https://www.kaggle.com/datasets/austinreese/usa-housing-listings</a:t>
            </a:r>
          </a:p>
          <a:p>
            <a:pPr>
              <a:lnSpc>
                <a:spcPts val="3900"/>
              </a:lnSpc>
              <a:spcBef>
                <a:spcPct val="0"/>
              </a:spcBef>
            </a:pPr>
            <a:endParaRPr lang="en-US" sz="3000">
              <a:solidFill>
                <a:srgbClr val="13538A"/>
              </a:solidFill>
              <a:latin typeface="Calibri (MS)"/>
              <a:hlinkClick r:id="rId6" tooltip="https://www.kaggle.com/datasets/austinreese/usa-housing-listings"/>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5E17EB"/>
        </a:solidFill>
        <a:effectLst/>
      </p:bgPr>
    </p:bg>
    <p:spTree>
      <p:nvGrpSpPr>
        <p:cNvPr id="1" name=""/>
        <p:cNvGrpSpPr/>
        <p:nvPr/>
      </p:nvGrpSpPr>
      <p:grpSpPr>
        <a:xfrm>
          <a:off x="0" y="0"/>
          <a:ext cx="0" cy="0"/>
          <a:chOff x="0" y="0"/>
          <a:chExt cx="0" cy="0"/>
        </a:xfrm>
      </p:grpSpPr>
      <p:sp>
        <p:nvSpPr>
          <p:cNvPr id="2" name="TextBox 2"/>
          <p:cNvSpPr txBox="1"/>
          <p:nvPr/>
        </p:nvSpPr>
        <p:spPr>
          <a:xfrm>
            <a:off x="771525" y="2974340"/>
            <a:ext cx="16744950" cy="3765550"/>
          </a:xfrm>
          <a:prstGeom prst="rect">
            <a:avLst/>
          </a:prstGeom>
        </p:spPr>
        <p:txBody>
          <a:bodyPr lIns="0" tIns="0" rIns="0" bIns="0" rtlCol="0" anchor="t">
            <a:spAutoFit/>
          </a:bodyPr>
          <a:lstStyle/>
          <a:p>
            <a:pPr marL="0" lvl="0" indent="0" algn="ctr">
              <a:lnSpc>
                <a:spcPts val="30799"/>
              </a:lnSpc>
              <a:spcBef>
                <a:spcPct val="0"/>
              </a:spcBef>
            </a:pPr>
            <a:r>
              <a:rPr lang="en-US" sz="21999" u="none">
                <a:solidFill>
                  <a:srgbClr val="FFFFFF"/>
                </a:solidFill>
                <a:latin typeface="Alegreya Bold Bold Italics"/>
              </a:rPr>
              <a:t>Thank you!</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028700" y="1084858"/>
            <a:ext cx="8049460" cy="8049460"/>
          </a:xfrm>
          <a:prstGeom prst="rect">
            <a:avLst/>
          </a:prstGeom>
        </p:spPr>
      </p:pic>
      <p:grpSp>
        <p:nvGrpSpPr>
          <p:cNvPr id="3" name="Group 3"/>
          <p:cNvGrpSpPr>
            <a:grpSpLocks noChangeAspect="1"/>
          </p:cNvGrpSpPr>
          <p:nvPr/>
        </p:nvGrpSpPr>
        <p:grpSpPr>
          <a:xfrm>
            <a:off x="1769739" y="2322480"/>
            <a:ext cx="6052875" cy="6052851"/>
            <a:chOff x="0" y="0"/>
            <a:chExt cx="6350000" cy="6349975"/>
          </a:xfrm>
        </p:grpSpPr>
        <p:sp>
          <p:nvSpPr>
            <p:cNvPr id="4" name="Freeform 4"/>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4"/>
              <a:stretch>
                <a:fillRect r="-49999"/>
              </a:stretch>
            </a:blipFill>
          </p:spPr>
        </p:sp>
      </p:grpSp>
      <p:sp>
        <p:nvSpPr>
          <p:cNvPr id="5" name="TextBox 5"/>
          <p:cNvSpPr txBox="1"/>
          <p:nvPr/>
        </p:nvSpPr>
        <p:spPr>
          <a:xfrm>
            <a:off x="9763623" y="988980"/>
            <a:ext cx="7977050" cy="1333500"/>
          </a:xfrm>
          <a:prstGeom prst="rect">
            <a:avLst/>
          </a:prstGeom>
        </p:spPr>
        <p:txBody>
          <a:bodyPr lIns="0" tIns="0" rIns="0" bIns="0" rtlCol="0" anchor="t">
            <a:spAutoFit/>
          </a:bodyPr>
          <a:lstStyle/>
          <a:p>
            <a:pPr marL="0" lvl="0" indent="0">
              <a:lnSpc>
                <a:spcPts val="10559"/>
              </a:lnSpc>
            </a:pPr>
            <a:r>
              <a:rPr lang="en-US" sz="8799">
                <a:solidFill>
                  <a:srgbClr val="5A60F1"/>
                </a:solidFill>
                <a:latin typeface="Alegreya Bold Bold Italics"/>
              </a:rPr>
              <a:t>INTRODUCTION</a:t>
            </a:r>
          </a:p>
        </p:txBody>
      </p:sp>
      <p:sp>
        <p:nvSpPr>
          <p:cNvPr id="6" name="TextBox 6"/>
          <p:cNvSpPr txBox="1"/>
          <p:nvPr/>
        </p:nvSpPr>
        <p:spPr>
          <a:xfrm>
            <a:off x="9854249" y="2968054"/>
            <a:ext cx="7405051" cy="655200"/>
          </a:xfrm>
          <a:prstGeom prst="rect">
            <a:avLst/>
          </a:prstGeom>
        </p:spPr>
        <p:txBody>
          <a:bodyPr lIns="0" tIns="0" rIns="0" bIns="0" rtlCol="0" anchor="t">
            <a:spAutoFit/>
          </a:bodyPr>
          <a:lstStyle/>
          <a:p>
            <a:pPr marL="0" lvl="0" indent="0">
              <a:lnSpc>
                <a:spcPts val="4656"/>
              </a:lnSpc>
            </a:pPr>
            <a:endParaRPr/>
          </a:p>
        </p:txBody>
      </p:sp>
      <p:sp>
        <p:nvSpPr>
          <p:cNvPr id="7" name="TextBox 7"/>
          <p:cNvSpPr txBox="1"/>
          <p:nvPr/>
        </p:nvSpPr>
        <p:spPr>
          <a:xfrm>
            <a:off x="9763623" y="3511411"/>
            <a:ext cx="7925188" cy="5041996"/>
          </a:xfrm>
          <a:prstGeom prst="rect">
            <a:avLst/>
          </a:prstGeom>
        </p:spPr>
        <p:txBody>
          <a:bodyPr lIns="0" tIns="0" rIns="0" bIns="0" rtlCol="0" anchor="t">
            <a:spAutoFit/>
          </a:bodyPr>
          <a:lstStyle/>
          <a:p>
            <a:pPr marL="660962" lvl="1" indent="-330481">
              <a:lnSpc>
                <a:spcPts val="3979"/>
              </a:lnSpc>
              <a:buFont typeface="Arial"/>
              <a:buChar char="•"/>
            </a:pPr>
            <a:r>
              <a:rPr lang="en-US" sz="3061">
                <a:solidFill>
                  <a:srgbClr val="191919"/>
                </a:solidFill>
                <a:latin typeface="Calibri (MS)"/>
              </a:rPr>
              <a:t>House Price Prediction Model uses various features to predict sale price of a property</a:t>
            </a:r>
          </a:p>
          <a:p>
            <a:pPr marL="660962" lvl="1" indent="-330481">
              <a:lnSpc>
                <a:spcPts val="3979"/>
              </a:lnSpc>
              <a:buFont typeface="Arial"/>
              <a:buChar char="•"/>
            </a:pPr>
            <a:r>
              <a:rPr lang="en-US" sz="3061">
                <a:solidFill>
                  <a:srgbClr val="191919"/>
                </a:solidFill>
                <a:latin typeface="Calibri (MS)"/>
              </a:rPr>
              <a:t>Helps buyers and sellers make informed decisions and reduce risk of mortgage loans</a:t>
            </a:r>
          </a:p>
          <a:p>
            <a:pPr marL="660962" lvl="1" indent="-330481">
              <a:lnSpc>
                <a:spcPts val="3979"/>
              </a:lnSpc>
              <a:buFont typeface="Arial"/>
              <a:buChar char="•"/>
            </a:pPr>
            <a:r>
              <a:rPr lang="en-US" sz="3061">
                <a:solidFill>
                  <a:srgbClr val="191919"/>
                </a:solidFill>
                <a:latin typeface="Calibri (MS)"/>
              </a:rPr>
              <a:t>Provides valuable insights into real estate market</a:t>
            </a:r>
          </a:p>
          <a:p>
            <a:pPr marL="660962" lvl="1" indent="-330481">
              <a:lnSpc>
                <a:spcPts val="3979"/>
              </a:lnSpc>
              <a:buFont typeface="Arial"/>
              <a:buChar char="•"/>
            </a:pPr>
            <a:r>
              <a:rPr lang="en-US" sz="3061">
                <a:solidFill>
                  <a:srgbClr val="191919"/>
                </a:solidFill>
                <a:latin typeface="Calibri (MS)"/>
              </a:rPr>
              <a:t>Helps real estate agents give accurate pricing guidance to clients</a:t>
            </a:r>
          </a:p>
          <a:p>
            <a:pPr marL="660962" lvl="1" indent="-330481">
              <a:lnSpc>
                <a:spcPts val="3979"/>
              </a:lnSpc>
              <a:buFont typeface="Arial"/>
              <a:buChar char="•"/>
            </a:pPr>
            <a:r>
              <a:rPr lang="en-US" sz="3061">
                <a:solidFill>
                  <a:srgbClr val="191919"/>
                </a:solidFill>
                <a:latin typeface="Calibri (MS)"/>
              </a:rPr>
              <a:t>Helps financial institutions evaluate risk associated with mortgage loans.</a:t>
            </a:r>
          </a:p>
        </p:txBody>
      </p:sp>
      <p:sp>
        <p:nvSpPr>
          <p:cNvPr id="8" name="AutoShape 8"/>
          <p:cNvSpPr/>
          <p:nvPr/>
        </p:nvSpPr>
        <p:spPr>
          <a:xfrm>
            <a:off x="9854249" y="2327242"/>
            <a:ext cx="7443815" cy="0"/>
          </a:xfrm>
          <a:prstGeom prst="line">
            <a:avLst/>
          </a:prstGeom>
          <a:ln w="9525" cap="rnd">
            <a:solidFill>
              <a:srgbClr val="5A60F1"/>
            </a:solidFill>
            <a:prstDash val="solid"/>
            <a:headEnd type="none" w="sm" len="sm"/>
            <a:tailEnd type="none" w="sm" len="sm"/>
          </a:ln>
        </p:spPr>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5939628"/>
            <a:ext cx="758396" cy="435822"/>
          </a:xfrm>
          <a:prstGeom prst="rect">
            <a:avLst/>
          </a:prstGeom>
        </p:spPr>
        <p:txBody>
          <a:bodyPr lIns="0" tIns="0" rIns="0" bIns="0" rtlCol="0" anchor="t">
            <a:spAutoFit/>
          </a:bodyPr>
          <a:lstStyle/>
          <a:p>
            <a:pPr>
              <a:lnSpc>
                <a:spcPts val="3200"/>
              </a:lnSpc>
            </a:pPr>
            <a:r>
              <a:rPr lang="en-US" sz="3200">
                <a:solidFill>
                  <a:srgbClr val="191919"/>
                </a:solidFill>
                <a:latin typeface="HK Grotesk Medium"/>
              </a:rPr>
              <a:t>01</a:t>
            </a:r>
          </a:p>
        </p:txBody>
      </p:sp>
      <p:sp>
        <p:nvSpPr>
          <p:cNvPr id="3" name="TextBox 3"/>
          <p:cNvSpPr txBox="1"/>
          <p:nvPr/>
        </p:nvSpPr>
        <p:spPr>
          <a:xfrm>
            <a:off x="1989359" y="5886482"/>
            <a:ext cx="3910300" cy="423873"/>
          </a:xfrm>
          <a:prstGeom prst="rect">
            <a:avLst/>
          </a:prstGeom>
        </p:spPr>
        <p:txBody>
          <a:bodyPr lIns="0" tIns="0" rIns="0" bIns="0" rtlCol="0" anchor="t">
            <a:spAutoFit/>
          </a:bodyPr>
          <a:lstStyle/>
          <a:p>
            <a:pPr>
              <a:lnSpc>
                <a:spcPts val="3187"/>
              </a:lnSpc>
            </a:pPr>
            <a:r>
              <a:rPr lang="en-US" sz="3187">
                <a:solidFill>
                  <a:srgbClr val="5A60F1"/>
                </a:solidFill>
                <a:latin typeface="HK Grotesk Bold"/>
              </a:rPr>
              <a:t>PROBLEM </a:t>
            </a:r>
          </a:p>
        </p:txBody>
      </p:sp>
      <p:sp>
        <p:nvSpPr>
          <p:cNvPr id="4" name="TextBox 4"/>
          <p:cNvSpPr txBox="1"/>
          <p:nvPr/>
        </p:nvSpPr>
        <p:spPr>
          <a:xfrm>
            <a:off x="1989359" y="6586581"/>
            <a:ext cx="3910300" cy="3160395"/>
          </a:xfrm>
          <a:prstGeom prst="rect">
            <a:avLst/>
          </a:prstGeom>
        </p:spPr>
        <p:txBody>
          <a:bodyPr lIns="0" tIns="0" rIns="0" bIns="0" rtlCol="0" anchor="t">
            <a:spAutoFit/>
          </a:bodyPr>
          <a:lstStyle/>
          <a:p>
            <a:pPr>
              <a:lnSpc>
                <a:spcPts val="3120"/>
              </a:lnSpc>
            </a:pPr>
            <a:r>
              <a:rPr lang="en-US" sz="2400">
                <a:solidFill>
                  <a:srgbClr val="191919"/>
                </a:solidFill>
                <a:latin typeface="Calibri (MS)"/>
              </a:rPr>
              <a:t>Traditional methods of property valuation can be subjective and time-consuming, and data science techniques can provide accurate house price prediction models.</a:t>
            </a:r>
          </a:p>
          <a:p>
            <a:pPr>
              <a:lnSpc>
                <a:spcPts val="3120"/>
              </a:lnSpc>
            </a:pPr>
            <a:endParaRPr lang="en-US" sz="2400">
              <a:solidFill>
                <a:srgbClr val="191919"/>
              </a:solidFill>
              <a:latin typeface="Calibri (MS)"/>
            </a:endParaRPr>
          </a:p>
        </p:txBody>
      </p:sp>
      <p:sp>
        <p:nvSpPr>
          <p:cNvPr id="5" name="AutoShape 5"/>
          <p:cNvSpPr/>
          <p:nvPr/>
        </p:nvSpPr>
        <p:spPr>
          <a:xfrm>
            <a:off x="1028700" y="5477370"/>
            <a:ext cx="4870959" cy="0"/>
          </a:xfrm>
          <a:prstGeom prst="line">
            <a:avLst/>
          </a:prstGeom>
          <a:ln w="9525" cap="rnd">
            <a:solidFill>
              <a:srgbClr val="191919"/>
            </a:solidFill>
            <a:prstDash val="solid"/>
            <a:headEnd type="none" w="sm" len="sm"/>
            <a:tailEnd type="none" w="sm" len="sm"/>
          </a:ln>
        </p:spPr>
      </p:sp>
      <p:sp>
        <p:nvSpPr>
          <p:cNvPr id="6" name="TextBox 6"/>
          <p:cNvSpPr txBox="1"/>
          <p:nvPr/>
        </p:nvSpPr>
        <p:spPr>
          <a:xfrm>
            <a:off x="6620128" y="5939628"/>
            <a:ext cx="758396" cy="435822"/>
          </a:xfrm>
          <a:prstGeom prst="rect">
            <a:avLst/>
          </a:prstGeom>
        </p:spPr>
        <p:txBody>
          <a:bodyPr lIns="0" tIns="0" rIns="0" bIns="0" rtlCol="0" anchor="t">
            <a:spAutoFit/>
          </a:bodyPr>
          <a:lstStyle/>
          <a:p>
            <a:pPr>
              <a:lnSpc>
                <a:spcPts val="3200"/>
              </a:lnSpc>
            </a:pPr>
            <a:r>
              <a:rPr lang="en-US" sz="3200">
                <a:solidFill>
                  <a:srgbClr val="191919"/>
                </a:solidFill>
                <a:latin typeface="HK Grotesk Medium"/>
              </a:rPr>
              <a:t>02</a:t>
            </a:r>
          </a:p>
        </p:txBody>
      </p:sp>
      <p:sp>
        <p:nvSpPr>
          <p:cNvPr id="7" name="TextBox 7"/>
          <p:cNvSpPr txBox="1"/>
          <p:nvPr/>
        </p:nvSpPr>
        <p:spPr>
          <a:xfrm>
            <a:off x="7578550" y="5876957"/>
            <a:ext cx="4052219" cy="455295"/>
          </a:xfrm>
          <a:prstGeom prst="rect">
            <a:avLst/>
          </a:prstGeom>
        </p:spPr>
        <p:txBody>
          <a:bodyPr lIns="0" tIns="0" rIns="0" bIns="0" rtlCol="0" anchor="t">
            <a:spAutoFit/>
          </a:bodyPr>
          <a:lstStyle/>
          <a:p>
            <a:pPr>
              <a:lnSpc>
                <a:spcPts val="3300"/>
              </a:lnSpc>
            </a:pPr>
            <a:r>
              <a:rPr lang="en-US" sz="3300">
                <a:solidFill>
                  <a:srgbClr val="5A60F1"/>
                </a:solidFill>
                <a:latin typeface="HK Grotesk Bold"/>
              </a:rPr>
              <a:t>NEED</a:t>
            </a:r>
          </a:p>
        </p:txBody>
      </p:sp>
      <p:sp>
        <p:nvSpPr>
          <p:cNvPr id="8" name="TextBox 8"/>
          <p:cNvSpPr txBox="1"/>
          <p:nvPr/>
        </p:nvSpPr>
        <p:spPr>
          <a:xfrm>
            <a:off x="7615653" y="6567531"/>
            <a:ext cx="4052219" cy="2007870"/>
          </a:xfrm>
          <a:prstGeom prst="rect">
            <a:avLst/>
          </a:prstGeom>
        </p:spPr>
        <p:txBody>
          <a:bodyPr lIns="0" tIns="0" rIns="0" bIns="0" rtlCol="0" anchor="t">
            <a:spAutoFit/>
          </a:bodyPr>
          <a:lstStyle/>
          <a:p>
            <a:pPr>
              <a:lnSpc>
                <a:spcPts val="3119"/>
              </a:lnSpc>
            </a:pPr>
            <a:r>
              <a:rPr lang="en-US" sz="2399">
                <a:solidFill>
                  <a:srgbClr val="191919"/>
                </a:solidFill>
                <a:latin typeface="Calibri (MS)"/>
              </a:rPr>
              <a:t>Real estate market is essential for the economy and accurate property pricing is crucial for buyers and sellers.</a:t>
            </a:r>
          </a:p>
          <a:p>
            <a:pPr>
              <a:lnSpc>
                <a:spcPts val="3119"/>
              </a:lnSpc>
            </a:pPr>
            <a:r>
              <a:rPr lang="en-US" sz="2399">
                <a:solidFill>
                  <a:srgbClr val="191919"/>
                </a:solidFill>
                <a:latin typeface="Calibri (MS) Bold"/>
              </a:rPr>
              <a:t> </a:t>
            </a:r>
          </a:p>
        </p:txBody>
      </p:sp>
      <p:sp>
        <p:nvSpPr>
          <p:cNvPr id="9" name="AutoShape 9"/>
          <p:cNvSpPr/>
          <p:nvPr/>
        </p:nvSpPr>
        <p:spPr>
          <a:xfrm>
            <a:off x="6620128" y="5467845"/>
            <a:ext cx="5047743" cy="0"/>
          </a:xfrm>
          <a:prstGeom prst="line">
            <a:avLst/>
          </a:prstGeom>
          <a:ln w="9525" cap="rnd">
            <a:solidFill>
              <a:srgbClr val="191919"/>
            </a:solidFill>
            <a:prstDash val="solid"/>
            <a:headEnd type="none" w="sm" len="sm"/>
            <a:tailEnd type="none" w="sm" len="sm"/>
          </a:ln>
        </p:spPr>
      </p:sp>
      <p:sp>
        <p:nvSpPr>
          <p:cNvPr id="10" name="TextBox 10"/>
          <p:cNvSpPr txBox="1"/>
          <p:nvPr/>
        </p:nvSpPr>
        <p:spPr>
          <a:xfrm>
            <a:off x="12211557" y="5864071"/>
            <a:ext cx="758396" cy="435822"/>
          </a:xfrm>
          <a:prstGeom prst="rect">
            <a:avLst/>
          </a:prstGeom>
        </p:spPr>
        <p:txBody>
          <a:bodyPr lIns="0" tIns="0" rIns="0" bIns="0" rtlCol="0" anchor="t">
            <a:spAutoFit/>
          </a:bodyPr>
          <a:lstStyle/>
          <a:p>
            <a:pPr>
              <a:lnSpc>
                <a:spcPts val="3200"/>
              </a:lnSpc>
            </a:pPr>
            <a:r>
              <a:rPr lang="en-US" sz="3200">
                <a:solidFill>
                  <a:srgbClr val="191919"/>
                </a:solidFill>
                <a:latin typeface="HK Grotesk Medium"/>
              </a:rPr>
              <a:t>03</a:t>
            </a:r>
          </a:p>
        </p:txBody>
      </p:sp>
      <p:sp>
        <p:nvSpPr>
          <p:cNvPr id="11" name="TextBox 11"/>
          <p:cNvSpPr txBox="1"/>
          <p:nvPr/>
        </p:nvSpPr>
        <p:spPr>
          <a:xfrm>
            <a:off x="13207081" y="5854334"/>
            <a:ext cx="4052219" cy="455295"/>
          </a:xfrm>
          <a:prstGeom prst="rect">
            <a:avLst/>
          </a:prstGeom>
        </p:spPr>
        <p:txBody>
          <a:bodyPr lIns="0" tIns="0" rIns="0" bIns="0" rtlCol="0" anchor="t">
            <a:spAutoFit/>
          </a:bodyPr>
          <a:lstStyle/>
          <a:p>
            <a:pPr>
              <a:lnSpc>
                <a:spcPts val="3300"/>
              </a:lnSpc>
            </a:pPr>
            <a:r>
              <a:rPr lang="en-US" sz="3300">
                <a:solidFill>
                  <a:srgbClr val="5A60F1"/>
                </a:solidFill>
                <a:latin typeface="HK Grotesk Bold"/>
              </a:rPr>
              <a:t>SOLUTION</a:t>
            </a:r>
          </a:p>
        </p:txBody>
      </p:sp>
      <p:sp>
        <p:nvSpPr>
          <p:cNvPr id="12" name="TextBox 12"/>
          <p:cNvSpPr txBox="1"/>
          <p:nvPr/>
        </p:nvSpPr>
        <p:spPr>
          <a:xfrm>
            <a:off x="13226473" y="6567531"/>
            <a:ext cx="4052219" cy="2007870"/>
          </a:xfrm>
          <a:prstGeom prst="rect">
            <a:avLst/>
          </a:prstGeom>
        </p:spPr>
        <p:txBody>
          <a:bodyPr lIns="0" tIns="0" rIns="0" bIns="0" rtlCol="0" anchor="t">
            <a:spAutoFit/>
          </a:bodyPr>
          <a:lstStyle/>
          <a:p>
            <a:pPr>
              <a:lnSpc>
                <a:spcPts val="3119"/>
              </a:lnSpc>
            </a:pPr>
            <a:r>
              <a:rPr lang="en-US" sz="2399">
                <a:solidFill>
                  <a:srgbClr val="191919"/>
                </a:solidFill>
                <a:latin typeface="Calibri (MS)"/>
              </a:rPr>
              <a:t>Create a tool to predict property sale prices using features to reduce mortgage loan risk and provide insights into the real estate market.</a:t>
            </a:r>
          </a:p>
        </p:txBody>
      </p:sp>
      <p:sp>
        <p:nvSpPr>
          <p:cNvPr id="13" name="AutoShape 13"/>
          <p:cNvSpPr/>
          <p:nvPr/>
        </p:nvSpPr>
        <p:spPr>
          <a:xfrm>
            <a:off x="12211557" y="5458320"/>
            <a:ext cx="5047743" cy="0"/>
          </a:xfrm>
          <a:prstGeom prst="line">
            <a:avLst/>
          </a:prstGeom>
          <a:ln w="9525" cap="rnd">
            <a:solidFill>
              <a:srgbClr val="191919"/>
            </a:solidFill>
            <a:prstDash val="solid"/>
            <a:headEnd type="none" w="sm" len="sm"/>
            <a:tailEnd type="none" w="sm" len="sm"/>
          </a:ln>
        </p:spPr>
      </p:sp>
      <p:pic>
        <p:nvPicPr>
          <p:cNvPr id="14" name="Picture 14"/>
          <p:cNvPicPr>
            <a:picLocks noChangeAspect="1"/>
          </p:cNvPicPr>
          <p:nvPr/>
        </p:nvPicPr>
        <p:blipFill>
          <a:blip r:embed="rId2"/>
          <a:srcRect/>
          <a:stretch>
            <a:fillRect/>
          </a:stretch>
        </p:blipFill>
        <p:spPr>
          <a:xfrm>
            <a:off x="2468322" y="2841293"/>
            <a:ext cx="2199902" cy="2199902"/>
          </a:xfrm>
          <a:prstGeom prst="rect">
            <a:avLst/>
          </a:prstGeom>
        </p:spPr>
      </p:pic>
      <p:pic>
        <p:nvPicPr>
          <p:cNvPr id="15" name="Picture 15"/>
          <p:cNvPicPr>
            <a:picLocks noChangeAspect="1"/>
          </p:cNvPicPr>
          <p:nvPr/>
        </p:nvPicPr>
        <p:blipFill>
          <a:blip r:embed="rId3"/>
          <a:srcRect/>
          <a:stretch>
            <a:fillRect/>
          </a:stretch>
        </p:blipFill>
        <p:spPr>
          <a:xfrm>
            <a:off x="7514651" y="2738201"/>
            <a:ext cx="2405299" cy="2405299"/>
          </a:xfrm>
          <a:prstGeom prst="rect">
            <a:avLst/>
          </a:prstGeom>
        </p:spPr>
      </p:pic>
      <p:pic>
        <p:nvPicPr>
          <p:cNvPr id="16" name="Picture 16"/>
          <p:cNvPicPr>
            <a:picLocks noChangeAspect="1"/>
          </p:cNvPicPr>
          <p:nvPr/>
        </p:nvPicPr>
        <p:blipFill>
          <a:blip r:embed="rId4"/>
          <a:srcRect/>
          <a:stretch>
            <a:fillRect/>
          </a:stretch>
        </p:blipFill>
        <p:spPr>
          <a:xfrm>
            <a:off x="13226473" y="2738201"/>
            <a:ext cx="2199115" cy="2199115"/>
          </a:xfrm>
          <a:prstGeom prst="rect">
            <a:avLst/>
          </a:prstGeom>
        </p:spPr>
      </p:pic>
      <p:sp>
        <p:nvSpPr>
          <p:cNvPr id="17" name="TextBox 17"/>
          <p:cNvSpPr txBox="1"/>
          <p:nvPr/>
        </p:nvSpPr>
        <p:spPr>
          <a:xfrm>
            <a:off x="1057275" y="1047831"/>
            <a:ext cx="9223091" cy="1176020"/>
          </a:xfrm>
          <a:prstGeom prst="rect">
            <a:avLst/>
          </a:prstGeom>
        </p:spPr>
        <p:txBody>
          <a:bodyPr lIns="0" tIns="0" rIns="0" bIns="0" rtlCol="0" anchor="t">
            <a:spAutoFit/>
          </a:bodyPr>
          <a:lstStyle/>
          <a:p>
            <a:pPr>
              <a:lnSpc>
                <a:spcPts val="8800"/>
              </a:lnSpc>
            </a:pPr>
            <a:r>
              <a:rPr lang="en-US" sz="8800">
                <a:solidFill>
                  <a:srgbClr val="5A60F1"/>
                </a:solidFill>
                <a:latin typeface="Alegreya Bold Bold Italics"/>
              </a:rPr>
              <a:t>MOTIVATION</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1435854" y="1788537"/>
            <a:ext cx="7469793" cy="7469763"/>
            <a:chOff x="0" y="0"/>
            <a:chExt cx="6350000" cy="6349975"/>
          </a:xfrm>
        </p:grpSpPr>
        <p:sp>
          <p:nvSpPr>
            <p:cNvPr id="3" name="Freeform 3"/>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2"/>
              <a:stretch>
                <a:fillRect l="-25471" r="-25471"/>
              </a:stretch>
            </a:blipFill>
          </p:spPr>
        </p:sp>
      </p:grpSp>
      <p:sp>
        <p:nvSpPr>
          <p:cNvPr id="4" name="TextBox 4"/>
          <p:cNvSpPr txBox="1"/>
          <p:nvPr/>
        </p:nvSpPr>
        <p:spPr>
          <a:xfrm>
            <a:off x="9403648" y="593150"/>
            <a:ext cx="6650235" cy="1333500"/>
          </a:xfrm>
          <a:prstGeom prst="rect">
            <a:avLst/>
          </a:prstGeom>
        </p:spPr>
        <p:txBody>
          <a:bodyPr lIns="0" tIns="0" rIns="0" bIns="0" rtlCol="0" anchor="t">
            <a:spAutoFit/>
          </a:bodyPr>
          <a:lstStyle/>
          <a:p>
            <a:pPr marL="0" lvl="0" indent="0">
              <a:lnSpc>
                <a:spcPts val="10559"/>
              </a:lnSpc>
            </a:pPr>
            <a:r>
              <a:rPr lang="en-US" sz="8799">
                <a:solidFill>
                  <a:srgbClr val="5A60F1"/>
                </a:solidFill>
                <a:latin typeface="Alegreya Bold Bold Italics"/>
              </a:rPr>
              <a:t>DATASET</a:t>
            </a:r>
          </a:p>
        </p:txBody>
      </p:sp>
      <p:sp>
        <p:nvSpPr>
          <p:cNvPr id="5" name="TextBox 5"/>
          <p:cNvSpPr txBox="1"/>
          <p:nvPr/>
        </p:nvSpPr>
        <p:spPr>
          <a:xfrm>
            <a:off x="9932016" y="2904599"/>
            <a:ext cx="6615604" cy="511810"/>
          </a:xfrm>
          <a:prstGeom prst="rect">
            <a:avLst/>
          </a:prstGeom>
        </p:spPr>
        <p:txBody>
          <a:bodyPr lIns="0" tIns="0" rIns="0" bIns="0" rtlCol="0" anchor="t">
            <a:spAutoFit/>
          </a:bodyPr>
          <a:lstStyle/>
          <a:p>
            <a:pPr marL="0" lvl="0" indent="0">
              <a:lnSpc>
                <a:spcPts val="4160"/>
              </a:lnSpc>
            </a:pPr>
            <a:endParaRPr/>
          </a:p>
        </p:txBody>
      </p:sp>
      <p:sp>
        <p:nvSpPr>
          <p:cNvPr id="6" name="TextBox 6"/>
          <p:cNvSpPr txBox="1"/>
          <p:nvPr/>
        </p:nvSpPr>
        <p:spPr>
          <a:xfrm>
            <a:off x="9277195" y="2847449"/>
            <a:ext cx="8790536" cy="5617156"/>
          </a:xfrm>
          <a:prstGeom prst="rect">
            <a:avLst/>
          </a:prstGeom>
        </p:spPr>
        <p:txBody>
          <a:bodyPr lIns="0" tIns="0" rIns="0" bIns="0" rtlCol="0" anchor="t">
            <a:spAutoFit/>
          </a:bodyPr>
          <a:lstStyle/>
          <a:p>
            <a:pPr marL="570771" lvl="1" indent="-285385">
              <a:lnSpc>
                <a:spcPts val="3436"/>
              </a:lnSpc>
              <a:buFont typeface="Arial"/>
              <a:buChar char="•"/>
            </a:pPr>
            <a:r>
              <a:rPr lang="en-US" sz="2643">
                <a:solidFill>
                  <a:srgbClr val="191919"/>
                </a:solidFill>
                <a:latin typeface="Calibri (MS)"/>
              </a:rPr>
              <a:t>The "USA Housing Listings" dataset contains over 32,000 real estate properties listed for sale in the United States.</a:t>
            </a:r>
          </a:p>
          <a:p>
            <a:pPr marL="570771" lvl="1" indent="-285385">
              <a:lnSpc>
                <a:spcPts val="3436"/>
              </a:lnSpc>
              <a:buFont typeface="Arial"/>
              <a:buChar char="•"/>
            </a:pPr>
            <a:r>
              <a:rPr lang="en-US" sz="2643">
                <a:solidFill>
                  <a:srgbClr val="191919"/>
                </a:solidFill>
                <a:latin typeface="Calibri (MS)"/>
              </a:rPr>
              <a:t>The dataset provides details about each property, including location, price, size, number of bedrooms and bathrooms, and type of property.</a:t>
            </a:r>
          </a:p>
          <a:p>
            <a:pPr marL="570771" lvl="1" indent="-285385">
              <a:lnSpc>
                <a:spcPts val="3436"/>
              </a:lnSpc>
              <a:buFont typeface="Arial"/>
              <a:buChar char="•"/>
            </a:pPr>
            <a:r>
              <a:rPr lang="en-US" sz="2643">
                <a:solidFill>
                  <a:srgbClr val="191919"/>
                </a:solidFill>
                <a:latin typeface="Calibri (MS)"/>
              </a:rPr>
              <a:t>The data is presented in a CSV file format, with each row representing a single property listing and each column providing information about a specific feature of the property.</a:t>
            </a:r>
          </a:p>
          <a:p>
            <a:pPr marL="570771" lvl="1" indent="-285385">
              <a:lnSpc>
                <a:spcPts val="3436"/>
              </a:lnSpc>
              <a:buFont typeface="Arial"/>
              <a:buChar char="•"/>
            </a:pPr>
            <a:r>
              <a:rPr lang="en-US" sz="2643">
                <a:solidFill>
                  <a:srgbClr val="191919"/>
                </a:solidFill>
                <a:latin typeface="Calibri (MS)"/>
              </a:rPr>
              <a:t>The columns in the dataset include information such as the property's address, price, number of bedrooms and bathrooms, type of property, lot size, year built, and whether the property has a garage or not.</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5E17EB"/>
        </a:solidFill>
        <a:effectLst/>
      </p:bgPr>
    </p:bg>
    <p:spTree>
      <p:nvGrpSpPr>
        <p:cNvPr id="1" name=""/>
        <p:cNvGrpSpPr/>
        <p:nvPr/>
      </p:nvGrpSpPr>
      <p:grpSpPr>
        <a:xfrm>
          <a:off x="0" y="0"/>
          <a:ext cx="0" cy="0"/>
          <a:chOff x="0" y="0"/>
          <a:chExt cx="0" cy="0"/>
        </a:xfrm>
      </p:grpSpPr>
      <p:sp>
        <p:nvSpPr>
          <p:cNvPr id="2" name="TextBox 2"/>
          <p:cNvSpPr txBox="1"/>
          <p:nvPr/>
        </p:nvSpPr>
        <p:spPr>
          <a:xfrm>
            <a:off x="2281533" y="3000008"/>
            <a:ext cx="14819771" cy="4915176"/>
          </a:xfrm>
          <a:prstGeom prst="rect">
            <a:avLst/>
          </a:prstGeom>
        </p:spPr>
        <p:txBody>
          <a:bodyPr lIns="0" tIns="0" rIns="0" bIns="0" rtlCol="0" anchor="t">
            <a:spAutoFit/>
          </a:bodyPr>
          <a:lstStyle/>
          <a:p>
            <a:pPr algn="ctr">
              <a:lnSpc>
                <a:spcPts val="12999"/>
              </a:lnSpc>
            </a:pPr>
            <a:r>
              <a:rPr lang="en-US" sz="9999" dirty="0">
                <a:solidFill>
                  <a:srgbClr val="FFFFFF"/>
                </a:solidFill>
                <a:latin typeface="Alegreya Bold Bold Italics"/>
              </a:rPr>
              <a:t>Data Cleaning and Preprocessing </a:t>
            </a:r>
          </a:p>
          <a:p>
            <a:pPr>
              <a:lnSpc>
                <a:spcPts val="6443"/>
              </a:lnSpc>
            </a:pPr>
            <a:r>
              <a:rPr lang="en-US" sz="4956" dirty="0">
                <a:solidFill>
                  <a:srgbClr val="FFFFFF"/>
                </a:solidFill>
                <a:latin typeface="Calibri (MS) Bold Italics"/>
              </a:rPr>
              <a:t>      </a:t>
            </a:r>
          </a:p>
          <a:p>
            <a:pPr marL="0" lvl="0" indent="0" algn="ctr">
              <a:lnSpc>
                <a:spcPts val="6443"/>
              </a:lnSpc>
            </a:pPr>
            <a:endParaRPr lang="en-US" sz="4956" dirty="0">
              <a:solidFill>
                <a:srgbClr val="FFFFFF"/>
              </a:solidFill>
              <a:latin typeface="Calibri (MS) Bold Italics"/>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9474334" y="888578"/>
            <a:ext cx="6624952" cy="1333500"/>
          </a:xfrm>
          <a:prstGeom prst="rect">
            <a:avLst/>
          </a:prstGeom>
        </p:spPr>
        <p:txBody>
          <a:bodyPr lIns="0" tIns="0" rIns="0" bIns="0" rtlCol="0" anchor="t">
            <a:spAutoFit/>
          </a:bodyPr>
          <a:lstStyle/>
          <a:p>
            <a:pPr marL="0" lvl="0" indent="0">
              <a:lnSpc>
                <a:spcPts val="10559"/>
              </a:lnSpc>
            </a:pPr>
            <a:r>
              <a:rPr lang="en-US" sz="8799">
                <a:solidFill>
                  <a:srgbClr val="5A60F1"/>
                </a:solidFill>
                <a:latin typeface="Alegreya Bold Bold Italics"/>
              </a:rPr>
              <a:t>Data Cleaning</a:t>
            </a:r>
          </a:p>
        </p:txBody>
      </p:sp>
      <p:sp>
        <p:nvSpPr>
          <p:cNvPr id="3" name="TextBox 3"/>
          <p:cNvSpPr txBox="1"/>
          <p:nvPr/>
        </p:nvSpPr>
        <p:spPr>
          <a:xfrm>
            <a:off x="9144000" y="2594807"/>
            <a:ext cx="8551506" cy="5821250"/>
          </a:xfrm>
          <a:prstGeom prst="rect">
            <a:avLst/>
          </a:prstGeom>
        </p:spPr>
        <p:txBody>
          <a:bodyPr lIns="0" tIns="0" rIns="0" bIns="0" rtlCol="0" anchor="t">
            <a:spAutoFit/>
          </a:bodyPr>
          <a:lstStyle/>
          <a:p>
            <a:pPr marL="588925" lvl="1" indent="-294463">
              <a:lnSpc>
                <a:spcPts val="3546"/>
              </a:lnSpc>
              <a:buFont typeface="Arial"/>
              <a:buChar char="•"/>
            </a:pPr>
            <a:r>
              <a:rPr lang="en-US" sz="2727" dirty="0">
                <a:solidFill>
                  <a:srgbClr val="191919"/>
                </a:solidFill>
                <a:latin typeface="Calibri (MS)"/>
              </a:rPr>
              <a:t>Data cleaning is the process of identifying and correcting errors or inconsistencies in data.</a:t>
            </a:r>
          </a:p>
          <a:p>
            <a:pPr marL="588925" lvl="1" indent="-294463">
              <a:lnSpc>
                <a:spcPts val="3546"/>
              </a:lnSpc>
              <a:buFont typeface="Arial"/>
              <a:buChar char="•"/>
            </a:pPr>
            <a:r>
              <a:rPr lang="en-US" sz="2727" dirty="0">
                <a:solidFill>
                  <a:srgbClr val="191919"/>
                </a:solidFill>
                <a:latin typeface="Calibri (MS)"/>
              </a:rPr>
              <a:t>It is an important step in data preparation and is often necessary to ensure the accuracy and reliability of analytical results.</a:t>
            </a:r>
          </a:p>
          <a:p>
            <a:pPr marL="588925" lvl="1" indent="-294463">
              <a:lnSpc>
                <a:spcPts val="3546"/>
              </a:lnSpc>
              <a:buFont typeface="Arial"/>
              <a:buChar char="•"/>
            </a:pPr>
            <a:r>
              <a:rPr lang="en-US" sz="2727" dirty="0">
                <a:solidFill>
                  <a:srgbClr val="191919"/>
                </a:solidFill>
                <a:latin typeface="Calibri (MS)"/>
              </a:rPr>
              <a:t>Data cleaning involves various tasks such as removing duplicate records, filling in missing data, correcting spelling errors, and standardizing formats.</a:t>
            </a:r>
          </a:p>
          <a:p>
            <a:pPr marL="588925" lvl="1" indent="-294463">
              <a:lnSpc>
                <a:spcPts val="3546"/>
              </a:lnSpc>
              <a:buFont typeface="Arial"/>
              <a:buChar char="•"/>
            </a:pPr>
            <a:r>
              <a:rPr lang="en-US" sz="2727" dirty="0">
                <a:solidFill>
                  <a:srgbClr val="191919"/>
                </a:solidFill>
                <a:latin typeface="Calibri (MS)"/>
              </a:rPr>
              <a:t>It can be a time-consuming process, especially when dealing with large datasets, but it is crucial for effective data analysis.</a:t>
            </a:r>
          </a:p>
          <a:p>
            <a:pPr marL="588925" lvl="1" indent="-294463">
              <a:lnSpc>
                <a:spcPts val="3546"/>
              </a:lnSpc>
              <a:buFont typeface="Arial"/>
              <a:buChar char="•"/>
            </a:pPr>
            <a:r>
              <a:rPr lang="en-US" sz="2727" dirty="0">
                <a:solidFill>
                  <a:srgbClr val="191919"/>
                </a:solidFill>
                <a:latin typeface="Calibri (MS)"/>
              </a:rPr>
              <a:t>Data cleaning should be an ongoing process as new data is acquired or existing data is updated.</a:t>
            </a:r>
          </a:p>
        </p:txBody>
      </p:sp>
      <p:pic>
        <p:nvPicPr>
          <p:cNvPr id="4" name="Picture 4"/>
          <p:cNvPicPr>
            <a:picLocks noChangeAspect="1"/>
          </p:cNvPicPr>
          <p:nvPr/>
        </p:nvPicPr>
        <p:blipFill>
          <a:blip r:embed="rId2"/>
          <a:srcRect l="3413" t="1074" r="8042"/>
          <a:stretch>
            <a:fillRect/>
          </a:stretch>
        </p:blipFill>
        <p:spPr>
          <a:xfrm>
            <a:off x="627130" y="1513643"/>
            <a:ext cx="8685316" cy="7983578"/>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184126" y="3392452"/>
            <a:ext cx="2964782" cy="978333"/>
            <a:chOff x="0" y="0"/>
            <a:chExt cx="780848" cy="257668"/>
          </a:xfrm>
        </p:grpSpPr>
        <p:sp>
          <p:nvSpPr>
            <p:cNvPr id="3" name="Freeform 3"/>
            <p:cNvSpPr/>
            <p:nvPr/>
          </p:nvSpPr>
          <p:spPr>
            <a:xfrm>
              <a:off x="0" y="0"/>
              <a:ext cx="780848" cy="257668"/>
            </a:xfrm>
            <a:custGeom>
              <a:avLst/>
              <a:gdLst/>
              <a:ahLst/>
              <a:cxnLst/>
              <a:rect l="l" t="t" r="r" b="b"/>
              <a:pathLst>
                <a:path w="780848" h="257668">
                  <a:moveTo>
                    <a:pt x="585636" y="0"/>
                  </a:moveTo>
                  <a:lnTo>
                    <a:pt x="0" y="0"/>
                  </a:lnTo>
                  <a:lnTo>
                    <a:pt x="0" y="257668"/>
                  </a:lnTo>
                  <a:lnTo>
                    <a:pt x="585636" y="257668"/>
                  </a:lnTo>
                  <a:lnTo>
                    <a:pt x="780848" y="128834"/>
                  </a:lnTo>
                  <a:lnTo>
                    <a:pt x="585636" y="0"/>
                  </a:lnTo>
                  <a:close/>
                </a:path>
              </a:pathLst>
            </a:custGeom>
            <a:solidFill>
              <a:srgbClr val="BBBBD8"/>
            </a:solidFill>
          </p:spPr>
        </p:sp>
        <p:sp>
          <p:nvSpPr>
            <p:cNvPr id="4" name="TextBox 4"/>
            <p:cNvSpPr txBox="1"/>
            <p:nvPr/>
          </p:nvSpPr>
          <p:spPr>
            <a:xfrm>
              <a:off x="0" y="-76200"/>
              <a:ext cx="698500" cy="482600"/>
            </a:xfrm>
            <a:prstGeom prst="rect">
              <a:avLst/>
            </a:prstGeom>
          </p:spPr>
          <p:txBody>
            <a:bodyPr lIns="50800" tIns="50800" rIns="50800" bIns="50800" rtlCol="0" anchor="ctr"/>
            <a:lstStyle/>
            <a:p>
              <a:pPr algn="ctr">
                <a:lnSpc>
                  <a:spcPts val="5599"/>
                </a:lnSpc>
              </a:pPr>
              <a:r>
                <a:rPr lang="en-US" sz="3999" spc="119">
                  <a:solidFill>
                    <a:srgbClr val="000000"/>
                  </a:solidFill>
                  <a:latin typeface="Aileron Heavy"/>
                </a:rPr>
                <a:t>1</a:t>
              </a:r>
            </a:p>
          </p:txBody>
        </p:sp>
      </p:grpSp>
      <p:grpSp>
        <p:nvGrpSpPr>
          <p:cNvPr id="5" name="Group 5"/>
          <p:cNvGrpSpPr/>
          <p:nvPr/>
        </p:nvGrpSpPr>
        <p:grpSpPr>
          <a:xfrm>
            <a:off x="5279238" y="3344008"/>
            <a:ext cx="2964782" cy="978333"/>
            <a:chOff x="0" y="0"/>
            <a:chExt cx="780848" cy="257668"/>
          </a:xfrm>
        </p:grpSpPr>
        <p:sp>
          <p:nvSpPr>
            <p:cNvPr id="6" name="Freeform 6"/>
            <p:cNvSpPr/>
            <p:nvPr/>
          </p:nvSpPr>
          <p:spPr>
            <a:xfrm>
              <a:off x="0" y="0"/>
              <a:ext cx="780848" cy="257668"/>
            </a:xfrm>
            <a:custGeom>
              <a:avLst/>
              <a:gdLst/>
              <a:ahLst/>
              <a:cxnLst/>
              <a:rect l="l" t="t" r="r" b="b"/>
              <a:pathLst>
                <a:path w="780848" h="257668">
                  <a:moveTo>
                    <a:pt x="585636" y="0"/>
                  </a:moveTo>
                  <a:lnTo>
                    <a:pt x="0" y="0"/>
                  </a:lnTo>
                  <a:lnTo>
                    <a:pt x="0" y="257668"/>
                  </a:lnTo>
                  <a:lnTo>
                    <a:pt x="585636" y="257668"/>
                  </a:lnTo>
                  <a:lnTo>
                    <a:pt x="780848" y="128834"/>
                  </a:lnTo>
                  <a:lnTo>
                    <a:pt x="585636" y="0"/>
                  </a:lnTo>
                  <a:close/>
                </a:path>
              </a:pathLst>
            </a:custGeom>
            <a:solidFill>
              <a:srgbClr val="B389CD"/>
            </a:solidFill>
          </p:spPr>
        </p:sp>
        <p:sp>
          <p:nvSpPr>
            <p:cNvPr id="7" name="TextBox 7"/>
            <p:cNvSpPr txBox="1"/>
            <p:nvPr/>
          </p:nvSpPr>
          <p:spPr>
            <a:xfrm>
              <a:off x="0" y="-76200"/>
              <a:ext cx="698500" cy="482600"/>
            </a:xfrm>
            <a:prstGeom prst="rect">
              <a:avLst/>
            </a:prstGeom>
          </p:spPr>
          <p:txBody>
            <a:bodyPr lIns="50800" tIns="50800" rIns="50800" bIns="50800" rtlCol="0" anchor="ctr"/>
            <a:lstStyle/>
            <a:p>
              <a:pPr algn="ctr">
                <a:lnSpc>
                  <a:spcPts val="5599"/>
                </a:lnSpc>
              </a:pPr>
              <a:r>
                <a:rPr lang="en-US" sz="3999" spc="119" dirty="0">
                  <a:solidFill>
                    <a:srgbClr val="000000"/>
                  </a:solidFill>
                  <a:latin typeface="Aileron Heavy"/>
                </a:rPr>
                <a:t>2</a:t>
              </a:r>
            </a:p>
          </p:txBody>
        </p:sp>
      </p:grpSp>
      <p:grpSp>
        <p:nvGrpSpPr>
          <p:cNvPr id="8" name="Group 8"/>
          <p:cNvGrpSpPr/>
          <p:nvPr/>
        </p:nvGrpSpPr>
        <p:grpSpPr>
          <a:xfrm>
            <a:off x="9723955" y="3344008"/>
            <a:ext cx="2964782" cy="978333"/>
            <a:chOff x="0" y="0"/>
            <a:chExt cx="780848" cy="257668"/>
          </a:xfrm>
        </p:grpSpPr>
        <p:sp>
          <p:nvSpPr>
            <p:cNvPr id="9" name="Freeform 9"/>
            <p:cNvSpPr/>
            <p:nvPr/>
          </p:nvSpPr>
          <p:spPr>
            <a:xfrm>
              <a:off x="0" y="0"/>
              <a:ext cx="780848" cy="257668"/>
            </a:xfrm>
            <a:custGeom>
              <a:avLst/>
              <a:gdLst/>
              <a:ahLst/>
              <a:cxnLst/>
              <a:rect l="l" t="t" r="r" b="b"/>
              <a:pathLst>
                <a:path w="780848" h="257668">
                  <a:moveTo>
                    <a:pt x="585636" y="0"/>
                  </a:moveTo>
                  <a:lnTo>
                    <a:pt x="0" y="0"/>
                  </a:lnTo>
                  <a:lnTo>
                    <a:pt x="0" y="257668"/>
                  </a:lnTo>
                  <a:lnTo>
                    <a:pt x="585636" y="257668"/>
                  </a:lnTo>
                  <a:lnTo>
                    <a:pt x="780848" y="128834"/>
                  </a:lnTo>
                  <a:lnTo>
                    <a:pt x="585636" y="0"/>
                  </a:lnTo>
                  <a:close/>
                </a:path>
              </a:pathLst>
            </a:custGeom>
            <a:solidFill>
              <a:srgbClr val="CC8EE6"/>
            </a:solidFill>
          </p:spPr>
        </p:sp>
        <p:sp>
          <p:nvSpPr>
            <p:cNvPr id="10" name="TextBox 10"/>
            <p:cNvSpPr txBox="1"/>
            <p:nvPr/>
          </p:nvSpPr>
          <p:spPr>
            <a:xfrm>
              <a:off x="0" y="-76200"/>
              <a:ext cx="698500" cy="482600"/>
            </a:xfrm>
            <a:prstGeom prst="rect">
              <a:avLst/>
            </a:prstGeom>
          </p:spPr>
          <p:txBody>
            <a:bodyPr lIns="50800" tIns="50800" rIns="50800" bIns="50800" rtlCol="0" anchor="ctr"/>
            <a:lstStyle/>
            <a:p>
              <a:pPr algn="ctr">
                <a:lnSpc>
                  <a:spcPts val="5599"/>
                </a:lnSpc>
              </a:pPr>
              <a:r>
                <a:rPr lang="en-US" sz="3999" spc="119">
                  <a:solidFill>
                    <a:srgbClr val="000000"/>
                  </a:solidFill>
                  <a:latin typeface="Aileron Heavy"/>
                </a:rPr>
                <a:t>3</a:t>
              </a:r>
            </a:p>
          </p:txBody>
        </p:sp>
      </p:grpSp>
      <p:grpSp>
        <p:nvGrpSpPr>
          <p:cNvPr id="11" name="Group 11"/>
          <p:cNvGrpSpPr/>
          <p:nvPr/>
        </p:nvGrpSpPr>
        <p:grpSpPr>
          <a:xfrm>
            <a:off x="14023994" y="3358508"/>
            <a:ext cx="2964782" cy="978333"/>
            <a:chOff x="0" y="0"/>
            <a:chExt cx="780848" cy="257668"/>
          </a:xfrm>
        </p:grpSpPr>
        <p:sp>
          <p:nvSpPr>
            <p:cNvPr id="12" name="Freeform 12"/>
            <p:cNvSpPr/>
            <p:nvPr/>
          </p:nvSpPr>
          <p:spPr>
            <a:xfrm>
              <a:off x="0" y="0"/>
              <a:ext cx="780848" cy="257668"/>
            </a:xfrm>
            <a:custGeom>
              <a:avLst/>
              <a:gdLst/>
              <a:ahLst/>
              <a:cxnLst/>
              <a:rect l="l" t="t" r="r" b="b"/>
              <a:pathLst>
                <a:path w="780848" h="257668">
                  <a:moveTo>
                    <a:pt x="585636" y="0"/>
                  </a:moveTo>
                  <a:lnTo>
                    <a:pt x="0" y="0"/>
                  </a:lnTo>
                  <a:lnTo>
                    <a:pt x="0" y="257668"/>
                  </a:lnTo>
                  <a:lnTo>
                    <a:pt x="585636" y="257668"/>
                  </a:lnTo>
                  <a:lnTo>
                    <a:pt x="780848" y="128834"/>
                  </a:lnTo>
                  <a:lnTo>
                    <a:pt x="585636" y="0"/>
                  </a:lnTo>
                  <a:close/>
                </a:path>
              </a:pathLst>
            </a:custGeom>
            <a:solidFill>
              <a:srgbClr val="A899EB"/>
            </a:solidFill>
          </p:spPr>
        </p:sp>
        <p:sp>
          <p:nvSpPr>
            <p:cNvPr id="13" name="TextBox 13"/>
            <p:cNvSpPr txBox="1"/>
            <p:nvPr/>
          </p:nvSpPr>
          <p:spPr>
            <a:xfrm>
              <a:off x="0" y="-76200"/>
              <a:ext cx="698500" cy="482600"/>
            </a:xfrm>
            <a:prstGeom prst="rect">
              <a:avLst/>
            </a:prstGeom>
          </p:spPr>
          <p:txBody>
            <a:bodyPr lIns="50800" tIns="50800" rIns="50800" bIns="50800" rtlCol="0" anchor="ctr"/>
            <a:lstStyle/>
            <a:p>
              <a:pPr algn="ctr">
                <a:lnSpc>
                  <a:spcPts val="5599"/>
                </a:lnSpc>
              </a:pPr>
              <a:r>
                <a:rPr lang="en-US" sz="3999" spc="119">
                  <a:solidFill>
                    <a:srgbClr val="000000"/>
                  </a:solidFill>
                  <a:latin typeface="Aileron Heavy"/>
                </a:rPr>
                <a:t>4</a:t>
              </a:r>
            </a:p>
          </p:txBody>
        </p:sp>
      </p:grpSp>
      <p:grpSp>
        <p:nvGrpSpPr>
          <p:cNvPr id="14" name="Group 14"/>
          <p:cNvGrpSpPr/>
          <p:nvPr/>
        </p:nvGrpSpPr>
        <p:grpSpPr>
          <a:xfrm rot="-10800000">
            <a:off x="1142965" y="4810743"/>
            <a:ext cx="2928601" cy="4082455"/>
            <a:chOff x="0" y="0"/>
            <a:chExt cx="7620000" cy="10622241"/>
          </a:xfrm>
        </p:grpSpPr>
        <p:sp>
          <p:nvSpPr>
            <p:cNvPr id="15" name="Freeform 15"/>
            <p:cNvSpPr/>
            <p:nvPr/>
          </p:nvSpPr>
          <p:spPr>
            <a:xfrm>
              <a:off x="-1270" y="-2540"/>
              <a:ext cx="7623809" cy="10624781"/>
            </a:xfrm>
            <a:custGeom>
              <a:avLst/>
              <a:gdLst/>
              <a:ahLst/>
              <a:cxnLst/>
              <a:rect l="l" t="t" r="r" b="b"/>
              <a:pathLst>
                <a:path w="7623809" h="10624781">
                  <a:moveTo>
                    <a:pt x="3810" y="0"/>
                  </a:moveTo>
                  <a:lnTo>
                    <a:pt x="0" y="9734510"/>
                  </a:lnTo>
                  <a:lnTo>
                    <a:pt x="0" y="10092650"/>
                  </a:lnTo>
                  <a:lnTo>
                    <a:pt x="3591560" y="10095191"/>
                  </a:lnTo>
                  <a:lnTo>
                    <a:pt x="3810000" y="10624781"/>
                  </a:lnTo>
                  <a:lnTo>
                    <a:pt x="4028440" y="10095191"/>
                  </a:lnTo>
                  <a:lnTo>
                    <a:pt x="7620000" y="10097731"/>
                  </a:lnTo>
                  <a:lnTo>
                    <a:pt x="7620000" y="9739591"/>
                  </a:lnTo>
                  <a:lnTo>
                    <a:pt x="7623809" y="5080"/>
                  </a:lnTo>
                  <a:lnTo>
                    <a:pt x="3810" y="0"/>
                  </a:lnTo>
                  <a:close/>
                </a:path>
              </a:pathLst>
            </a:custGeom>
            <a:solidFill>
              <a:srgbClr val="BBBBD8"/>
            </a:solidFill>
          </p:spPr>
        </p:sp>
      </p:grpSp>
      <p:grpSp>
        <p:nvGrpSpPr>
          <p:cNvPr id="16" name="Group 16"/>
          <p:cNvGrpSpPr/>
          <p:nvPr/>
        </p:nvGrpSpPr>
        <p:grpSpPr>
          <a:xfrm rot="-10800000">
            <a:off x="5279238" y="4815293"/>
            <a:ext cx="2928601" cy="4082455"/>
            <a:chOff x="0" y="0"/>
            <a:chExt cx="7620000" cy="10622241"/>
          </a:xfrm>
        </p:grpSpPr>
        <p:sp>
          <p:nvSpPr>
            <p:cNvPr id="17" name="Freeform 17"/>
            <p:cNvSpPr/>
            <p:nvPr/>
          </p:nvSpPr>
          <p:spPr>
            <a:xfrm>
              <a:off x="-1270" y="-2540"/>
              <a:ext cx="7623809" cy="10624781"/>
            </a:xfrm>
            <a:custGeom>
              <a:avLst/>
              <a:gdLst/>
              <a:ahLst/>
              <a:cxnLst/>
              <a:rect l="l" t="t" r="r" b="b"/>
              <a:pathLst>
                <a:path w="7623809" h="10624781">
                  <a:moveTo>
                    <a:pt x="3810" y="0"/>
                  </a:moveTo>
                  <a:lnTo>
                    <a:pt x="0" y="9734510"/>
                  </a:lnTo>
                  <a:lnTo>
                    <a:pt x="0" y="10092650"/>
                  </a:lnTo>
                  <a:lnTo>
                    <a:pt x="3591560" y="10095191"/>
                  </a:lnTo>
                  <a:lnTo>
                    <a:pt x="3810000" y="10624781"/>
                  </a:lnTo>
                  <a:lnTo>
                    <a:pt x="4028440" y="10095191"/>
                  </a:lnTo>
                  <a:lnTo>
                    <a:pt x="7620000" y="10097731"/>
                  </a:lnTo>
                  <a:lnTo>
                    <a:pt x="7620000" y="9739591"/>
                  </a:lnTo>
                  <a:lnTo>
                    <a:pt x="7623809" y="5080"/>
                  </a:lnTo>
                  <a:lnTo>
                    <a:pt x="3810" y="0"/>
                  </a:lnTo>
                  <a:close/>
                </a:path>
              </a:pathLst>
            </a:custGeom>
            <a:solidFill>
              <a:srgbClr val="B389CD"/>
            </a:solidFill>
          </p:spPr>
        </p:sp>
      </p:grpSp>
      <p:grpSp>
        <p:nvGrpSpPr>
          <p:cNvPr id="18" name="Group 18"/>
          <p:cNvGrpSpPr/>
          <p:nvPr/>
        </p:nvGrpSpPr>
        <p:grpSpPr>
          <a:xfrm rot="-10800000">
            <a:off x="9760135" y="4815293"/>
            <a:ext cx="2928601" cy="4082455"/>
            <a:chOff x="0" y="0"/>
            <a:chExt cx="7620000" cy="10622241"/>
          </a:xfrm>
        </p:grpSpPr>
        <p:sp>
          <p:nvSpPr>
            <p:cNvPr id="19" name="Freeform 19"/>
            <p:cNvSpPr/>
            <p:nvPr/>
          </p:nvSpPr>
          <p:spPr>
            <a:xfrm>
              <a:off x="-1270" y="-2540"/>
              <a:ext cx="7623809" cy="10624781"/>
            </a:xfrm>
            <a:custGeom>
              <a:avLst/>
              <a:gdLst/>
              <a:ahLst/>
              <a:cxnLst/>
              <a:rect l="l" t="t" r="r" b="b"/>
              <a:pathLst>
                <a:path w="7623809" h="10624781">
                  <a:moveTo>
                    <a:pt x="3810" y="0"/>
                  </a:moveTo>
                  <a:lnTo>
                    <a:pt x="0" y="9734510"/>
                  </a:lnTo>
                  <a:lnTo>
                    <a:pt x="0" y="10092650"/>
                  </a:lnTo>
                  <a:lnTo>
                    <a:pt x="3591560" y="10095191"/>
                  </a:lnTo>
                  <a:lnTo>
                    <a:pt x="3810000" y="10624781"/>
                  </a:lnTo>
                  <a:lnTo>
                    <a:pt x="4028440" y="10095191"/>
                  </a:lnTo>
                  <a:lnTo>
                    <a:pt x="7620000" y="10097731"/>
                  </a:lnTo>
                  <a:lnTo>
                    <a:pt x="7620000" y="9739591"/>
                  </a:lnTo>
                  <a:lnTo>
                    <a:pt x="7623809" y="5080"/>
                  </a:lnTo>
                  <a:lnTo>
                    <a:pt x="3810" y="0"/>
                  </a:lnTo>
                  <a:close/>
                </a:path>
              </a:pathLst>
            </a:custGeom>
            <a:solidFill>
              <a:srgbClr val="CC8EE6"/>
            </a:solidFill>
          </p:spPr>
        </p:sp>
      </p:grpSp>
      <p:grpSp>
        <p:nvGrpSpPr>
          <p:cNvPr id="20" name="Group 20"/>
          <p:cNvGrpSpPr/>
          <p:nvPr/>
        </p:nvGrpSpPr>
        <p:grpSpPr>
          <a:xfrm rot="-10800000">
            <a:off x="13974344" y="4810743"/>
            <a:ext cx="2928601" cy="4082455"/>
            <a:chOff x="0" y="0"/>
            <a:chExt cx="7620000" cy="10622241"/>
          </a:xfrm>
        </p:grpSpPr>
        <p:sp>
          <p:nvSpPr>
            <p:cNvPr id="21" name="Freeform 21"/>
            <p:cNvSpPr/>
            <p:nvPr/>
          </p:nvSpPr>
          <p:spPr>
            <a:xfrm>
              <a:off x="-1270" y="-2540"/>
              <a:ext cx="7623809" cy="10624781"/>
            </a:xfrm>
            <a:custGeom>
              <a:avLst/>
              <a:gdLst/>
              <a:ahLst/>
              <a:cxnLst/>
              <a:rect l="l" t="t" r="r" b="b"/>
              <a:pathLst>
                <a:path w="7623809" h="10624781">
                  <a:moveTo>
                    <a:pt x="3810" y="0"/>
                  </a:moveTo>
                  <a:lnTo>
                    <a:pt x="0" y="9734510"/>
                  </a:lnTo>
                  <a:lnTo>
                    <a:pt x="0" y="10092650"/>
                  </a:lnTo>
                  <a:lnTo>
                    <a:pt x="3591560" y="10095191"/>
                  </a:lnTo>
                  <a:lnTo>
                    <a:pt x="3810000" y="10624781"/>
                  </a:lnTo>
                  <a:lnTo>
                    <a:pt x="4028440" y="10095191"/>
                  </a:lnTo>
                  <a:lnTo>
                    <a:pt x="7620000" y="10097731"/>
                  </a:lnTo>
                  <a:lnTo>
                    <a:pt x="7620000" y="9739591"/>
                  </a:lnTo>
                  <a:lnTo>
                    <a:pt x="7623809" y="5080"/>
                  </a:lnTo>
                  <a:lnTo>
                    <a:pt x="3810" y="0"/>
                  </a:lnTo>
                  <a:close/>
                </a:path>
              </a:pathLst>
            </a:custGeom>
            <a:solidFill>
              <a:srgbClr val="A899EB"/>
            </a:solidFill>
          </p:spPr>
        </p:sp>
      </p:grpSp>
      <p:sp>
        <p:nvSpPr>
          <p:cNvPr id="22" name="TextBox 22"/>
          <p:cNvSpPr txBox="1"/>
          <p:nvPr/>
        </p:nvSpPr>
        <p:spPr>
          <a:xfrm>
            <a:off x="1142965" y="5652902"/>
            <a:ext cx="2999008" cy="3191510"/>
          </a:xfrm>
          <a:prstGeom prst="rect">
            <a:avLst/>
          </a:prstGeom>
        </p:spPr>
        <p:txBody>
          <a:bodyPr lIns="0" tIns="0" rIns="0" bIns="0" rtlCol="0" anchor="t">
            <a:spAutoFit/>
          </a:bodyPr>
          <a:lstStyle/>
          <a:p>
            <a:pPr algn="ctr">
              <a:lnSpc>
                <a:spcPts val="3640"/>
              </a:lnSpc>
            </a:pPr>
            <a:r>
              <a:rPr lang="en-US" sz="2600" spc="78">
                <a:solidFill>
                  <a:srgbClr val="000000"/>
                </a:solidFill>
                <a:latin typeface="Aileron Regular Bold"/>
              </a:rPr>
              <a:t>Selecting the important  features for  Predicting House Prices</a:t>
            </a:r>
          </a:p>
          <a:p>
            <a:pPr algn="ctr">
              <a:lnSpc>
                <a:spcPts val="3640"/>
              </a:lnSpc>
            </a:pPr>
            <a:endParaRPr lang="en-US" sz="2600" spc="78">
              <a:solidFill>
                <a:srgbClr val="000000"/>
              </a:solidFill>
              <a:latin typeface="Aileron Regular Bold"/>
            </a:endParaRPr>
          </a:p>
          <a:p>
            <a:pPr marL="0" lvl="0" indent="0" algn="ctr">
              <a:lnSpc>
                <a:spcPts val="3640"/>
              </a:lnSpc>
            </a:pPr>
            <a:endParaRPr lang="en-US" sz="2600" spc="78">
              <a:solidFill>
                <a:srgbClr val="000000"/>
              </a:solidFill>
              <a:latin typeface="Aileron Regular Bold"/>
            </a:endParaRPr>
          </a:p>
        </p:txBody>
      </p:sp>
      <p:sp>
        <p:nvSpPr>
          <p:cNvPr id="23" name="TextBox 23"/>
          <p:cNvSpPr txBox="1"/>
          <p:nvPr/>
        </p:nvSpPr>
        <p:spPr>
          <a:xfrm>
            <a:off x="5424228" y="5652902"/>
            <a:ext cx="2638620" cy="2734310"/>
          </a:xfrm>
          <a:prstGeom prst="rect">
            <a:avLst/>
          </a:prstGeom>
        </p:spPr>
        <p:txBody>
          <a:bodyPr lIns="0" tIns="0" rIns="0" bIns="0" rtlCol="0" anchor="t">
            <a:spAutoFit/>
          </a:bodyPr>
          <a:lstStyle/>
          <a:p>
            <a:pPr marL="0" lvl="0" indent="0" algn="ctr">
              <a:lnSpc>
                <a:spcPts val="3640"/>
              </a:lnSpc>
            </a:pPr>
            <a:r>
              <a:rPr lang="en-US" sz="2600" spc="78">
                <a:solidFill>
                  <a:srgbClr val="000000"/>
                </a:solidFill>
                <a:latin typeface="Aileron Regular Bold"/>
              </a:rPr>
              <a:t>Determining the Percentage of Missing Values in the dataset and removing them</a:t>
            </a:r>
          </a:p>
        </p:txBody>
      </p:sp>
      <p:sp>
        <p:nvSpPr>
          <p:cNvPr id="24" name="TextBox 24"/>
          <p:cNvSpPr txBox="1"/>
          <p:nvPr/>
        </p:nvSpPr>
        <p:spPr>
          <a:xfrm>
            <a:off x="9875650" y="5652902"/>
            <a:ext cx="2697572" cy="2734310"/>
          </a:xfrm>
          <a:prstGeom prst="rect">
            <a:avLst/>
          </a:prstGeom>
        </p:spPr>
        <p:txBody>
          <a:bodyPr lIns="0" tIns="0" rIns="0" bIns="0" rtlCol="0" anchor="t">
            <a:spAutoFit/>
          </a:bodyPr>
          <a:lstStyle/>
          <a:p>
            <a:pPr marL="0" lvl="0" indent="0" algn="ctr">
              <a:lnSpc>
                <a:spcPts val="3640"/>
              </a:lnSpc>
            </a:pPr>
            <a:r>
              <a:rPr lang="en-US" sz="2600" spc="78">
                <a:solidFill>
                  <a:srgbClr val="000000"/>
                </a:solidFill>
                <a:latin typeface="Aileron Regular Bold"/>
              </a:rPr>
              <a:t>Improving Data Quality: Removing Duplicate Values in the dataset</a:t>
            </a:r>
          </a:p>
        </p:txBody>
      </p:sp>
      <p:sp>
        <p:nvSpPr>
          <p:cNvPr id="25" name="TextBox 25"/>
          <p:cNvSpPr txBox="1"/>
          <p:nvPr/>
        </p:nvSpPr>
        <p:spPr>
          <a:xfrm>
            <a:off x="14023994" y="5689391"/>
            <a:ext cx="2788881" cy="2277110"/>
          </a:xfrm>
          <a:prstGeom prst="rect">
            <a:avLst/>
          </a:prstGeom>
        </p:spPr>
        <p:txBody>
          <a:bodyPr lIns="0" tIns="0" rIns="0" bIns="0" rtlCol="0" anchor="t">
            <a:spAutoFit/>
          </a:bodyPr>
          <a:lstStyle/>
          <a:p>
            <a:pPr marL="0" lvl="0" indent="0" algn="ctr">
              <a:lnSpc>
                <a:spcPts val="3640"/>
              </a:lnSpc>
            </a:pPr>
            <a:r>
              <a:rPr lang="en-US" sz="2600" spc="78">
                <a:solidFill>
                  <a:srgbClr val="000000"/>
                </a:solidFill>
                <a:latin typeface="Aileron Regular Bold"/>
              </a:rPr>
              <a:t>Removing Outliers from Price and Square Feet Features</a:t>
            </a:r>
          </a:p>
        </p:txBody>
      </p:sp>
      <p:sp>
        <p:nvSpPr>
          <p:cNvPr id="26" name="TextBox 26"/>
          <p:cNvSpPr txBox="1"/>
          <p:nvPr/>
        </p:nvSpPr>
        <p:spPr>
          <a:xfrm>
            <a:off x="3082644" y="576456"/>
            <a:ext cx="11472036" cy="1376902"/>
          </a:xfrm>
          <a:prstGeom prst="rect">
            <a:avLst/>
          </a:prstGeom>
        </p:spPr>
        <p:txBody>
          <a:bodyPr lIns="0" tIns="0" rIns="0" bIns="0" rtlCol="0" anchor="t">
            <a:spAutoFit/>
          </a:bodyPr>
          <a:lstStyle/>
          <a:p>
            <a:pPr marL="0" lvl="0" indent="0">
              <a:lnSpc>
                <a:spcPts val="11179"/>
              </a:lnSpc>
            </a:pPr>
            <a:r>
              <a:rPr lang="en-US" sz="8599">
                <a:solidFill>
                  <a:srgbClr val="5A60F1"/>
                </a:solidFill>
                <a:latin typeface="Alegreya Bold Bold"/>
              </a:rPr>
              <a:t>Steps for Data Cleaning</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119</TotalTime>
  <Words>1418</Words>
  <Application>Microsoft Macintosh PowerPoint</Application>
  <PresentationFormat>Custom</PresentationFormat>
  <Paragraphs>136</Paragraphs>
  <Slides>38</Slides>
  <Notes>0</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38</vt:i4>
      </vt:variant>
    </vt:vector>
  </HeadingPairs>
  <TitlesOfParts>
    <vt:vector size="54" baseType="lpstr">
      <vt:lpstr>Calibri (MS) Bold</vt:lpstr>
      <vt:lpstr>Arial</vt:lpstr>
      <vt:lpstr>Alegreya Bold Bold</vt:lpstr>
      <vt:lpstr>Alegreya Bold Bold Italics</vt:lpstr>
      <vt:lpstr>Aileron Regular Bold</vt:lpstr>
      <vt:lpstr>Calibri</vt:lpstr>
      <vt:lpstr>Calibri (MS) Bold Italics</vt:lpstr>
      <vt:lpstr>Jimmy Script</vt:lpstr>
      <vt:lpstr>Alegreya Bold</vt:lpstr>
      <vt:lpstr>Aileron Regular</vt:lpstr>
      <vt:lpstr>source-serif-pro</vt:lpstr>
      <vt:lpstr>HK Grotesk Medium</vt:lpstr>
      <vt:lpstr>Calibri (MS)</vt:lpstr>
      <vt:lpstr>HK Grotesk Bold</vt:lpstr>
      <vt:lpstr>Aileron Heavy</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Housing dataset PPT</dc:title>
  <cp:lastModifiedBy>Rutuja Balkrishna Ghate</cp:lastModifiedBy>
  <cp:revision>3</cp:revision>
  <dcterms:created xsi:type="dcterms:W3CDTF">2006-08-16T00:00:00Z</dcterms:created>
  <dcterms:modified xsi:type="dcterms:W3CDTF">2023-05-15T18:36:41Z</dcterms:modified>
  <dc:identifier>DAFgGvFkMlA</dc:identifier>
</cp:coreProperties>
</file>